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35" r:id="rId4"/>
    <p:sldId id="258" r:id="rId5"/>
    <p:sldId id="437" r:id="rId6"/>
    <p:sldId id="436" r:id="rId7"/>
    <p:sldId id="396" r:id="rId8"/>
    <p:sldId id="456" r:id="rId9"/>
    <p:sldId id="398" r:id="rId10"/>
    <p:sldId id="432" r:id="rId11"/>
    <p:sldId id="427" r:id="rId12"/>
    <p:sldId id="403" r:id="rId13"/>
    <p:sldId id="405" r:id="rId14"/>
    <p:sldId id="425" r:id="rId15"/>
    <p:sldId id="406" r:id="rId16"/>
    <p:sldId id="438" r:id="rId17"/>
    <p:sldId id="407" r:id="rId18"/>
    <p:sldId id="408" r:id="rId19"/>
    <p:sldId id="440" r:id="rId20"/>
    <p:sldId id="444" r:id="rId21"/>
    <p:sldId id="413" r:id="rId22"/>
    <p:sldId id="433" r:id="rId23"/>
    <p:sldId id="445" r:id="rId24"/>
    <p:sldId id="446" r:id="rId25"/>
    <p:sldId id="449" r:id="rId26"/>
    <p:sldId id="450" r:id="rId27"/>
    <p:sldId id="451" r:id="rId28"/>
    <p:sldId id="452" r:id="rId29"/>
    <p:sldId id="453" r:id="rId30"/>
    <p:sldId id="455" r:id="rId31"/>
    <p:sldId id="439" r:id="rId32"/>
    <p:sldId id="410" r:id="rId33"/>
    <p:sldId id="441" r:id="rId34"/>
    <p:sldId id="424" r:id="rId35"/>
    <p:sldId id="430" r:id="rId36"/>
    <p:sldId id="442" r:id="rId37"/>
    <p:sldId id="419" r:id="rId3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FC4"/>
    <a:srgbClr val="2DFF8C"/>
    <a:srgbClr val="003CB4"/>
    <a:srgbClr val="EE007C"/>
    <a:srgbClr val="FF0066"/>
    <a:srgbClr val="FF00FF"/>
    <a:srgbClr val="FFD1E9"/>
    <a:srgbClr val="3FFF96"/>
    <a:srgbClr val="11FF7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5A343-120A-4574-A75F-10522E36D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84E19E-1B79-4041-B65B-AA10C49C0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B34547-5526-413A-A7D6-66C064F1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60937-B063-422E-A939-A83DCBEF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1072F5-10DA-45D8-9640-7DB9DB00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87213-FD31-4E63-97F8-BEFF5D35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EB41E2-C357-4246-9FF4-ADA969FE1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43553-E7F7-4BD0-8A5F-AF9C2731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5DBE6-6EA5-4A10-A745-C939EC2C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74F92-4D7B-4D52-8726-E5254182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13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9C4C98-EEBB-48F0-8E33-018775DAA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891B45-E2A2-4A0D-9706-E84942A1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803EB-C676-40FB-9839-ED5C173E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0AEBF-90A3-40FD-9818-88B3D7D4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2A516-99BF-4341-903C-5B925922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7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9785B-51E7-42FD-A14C-65F50B49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0D78BF-856C-48D3-88E8-5DBFA152C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5993EB-1F20-431F-A11E-4987B271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2A671A-6D51-4CF3-83BA-012AFECC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A48A4-DDDE-4670-8645-13A7C519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17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C4558-4C0A-4362-A1E9-2C9359E1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7F7848-DB17-4D9B-846C-225A6BE1C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0502F-FA74-49B3-82E4-BD3716D0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6C68D-464F-4EC5-A418-37EF37AD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0AFC98-3A05-4D9A-8C55-D2AB5668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463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F0878-6647-49D2-B12C-EA936749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9278E-E8DB-497B-85CD-45DE9FD20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AC47EE-A576-4DF8-B54F-1AA25B1A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A9E3D4-70AB-41F6-B693-C41AF53F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590A85-6499-49D3-A21A-F79A1125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FC64CA-51E4-4421-B2D7-FB6E3781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9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438D2-5B31-4F9A-8F24-17B8F4C4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FD6500-E3DE-4C48-A914-D909443F8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A8A714-F59D-4078-9152-230880C4D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4A4E1D-A6AA-4C68-A7A8-49EEE5502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D366BA-E282-42C8-8D03-2F2BACD87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D1FF31-2189-4042-ABC4-810CDA0D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3C23CF-C03C-4CC5-84DB-FD4111A8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323C66-540C-4860-8194-7A19FB56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30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4D595-A446-4A78-A346-43BFD029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5249B7-3479-4A74-AA5C-DE91E616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DBA5A1-325D-44F7-8152-26B4CD0B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E10EA-74BB-40EB-BEFF-FCF60A85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762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7DE860-4AF6-4D2C-B09D-66F3FE4A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4A4EC3-7BC5-4C36-A69B-32C6DE6D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EC28EE-93CC-4799-A0E2-9B45B717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30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60459-A67C-4319-AFC0-322A23D6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4E73A5-5B1A-4423-8D80-BBFD8277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8D615F-AAA3-4F70-98BD-2F9D2C8F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7E3351-D441-4B35-954B-352AA6CE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6263E-AA4B-447B-97D6-A6E1B96A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EBCD87-FB76-49F7-9A28-A1FF6779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08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55B44-8496-40AE-9653-42F7E7B9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D0F90F-BE58-465F-9B5A-935ECC19B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12A2B0-43B5-422C-AA79-FB041C5F9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709CE3-B32F-4152-B805-435423FB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40561D-4962-48B3-AEE5-24A216D4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6B9A7-F04B-400D-8258-0310DE85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30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7D7C27-1A5E-424D-9230-C013DFB5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68A013-1D31-4BC0-8147-8C6829BD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B1DFE5-1161-4692-B180-744E03981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6E79-B5CA-4EE5-8ED0-0EB566ED7019}" type="datetimeFigureOut">
              <a:rPr lang="es-CO" smtClean="0"/>
              <a:t>8/06/2022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817B7B-726E-4339-898D-146DDC72E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79E2F-D368-40BD-A5EC-45204E29E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B570-06A9-4A99-9BE9-95B4BFD81C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0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75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357990" y="1279048"/>
            <a:ext cx="9476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Contratación Directa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5A32B3D7-2C5F-5F4F-50B6-83E03B3D2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90814"/>
              </p:ext>
            </p:extLst>
          </p:nvPr>
        </p:nvGraphicFramePr>
        <p:xfrm>
          <a:off x="1372454" y="2063878"/>
          <a:ext cx="990915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201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3713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27000C0915 Realizar mantenimiento y actualización del simulador de vuelo del CEA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2999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9FFC0B9-BB26-0ED9-4FA1-F6BAEFAA9793}"/>
              </a:ext>
            </a:extLst>
          </p:cNvPr>
          <p:cNvSpPr txBox="1"/>
          <p:nvPr/>
        </p:nvSpPr>
        <p:spPr>
          <a:xfrm>
            <a:off x="1372454" y="3429000"/>
            <a:ext cx="9476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9E28A1-DF60-3F73-C581-91F970939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40552"/>
              </p:ext>
            </p:extLst>
          </p:nvPr>
        </p:nvGraphicFramePr>
        <p:xfrm>
          <a:off x="1357990" y="4220062"/>
          <a:ext cx="990915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6346">
                  <a:extLst>
                    <a:ext uri="{9D8B030D-6E8A-4147-A177-3AD203B41FA5}">
                      <a16:colId xmlns:a16="http://schemas.microsoft.com/office/drawing/2014/main" val="4044769492"/>
                    </a:ext>
                  </a:extLst>
                </a:gridCol>
                <a:gridCol w="1832805">
                  <a:extLst>
                    <a:ext uri="{9D8B030D-6E8A-4147-A177-3AD203B41FA5}">
                      <a16:colId xmlns:a16="http://schemas.microsoft.com/office/drawing/2014/main" val="2681654791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48062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27000C0914 Adquirir y aplicar pruebas psicológicas para los procesos de admisión en los programas académicos del CEA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$42.000.000</a:t>
                      </a:r>
                    </a:p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69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34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574545" y="1531616"/>
            <a:ext cx="9476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CD412E64-B051-CE43-96D6-EC472DA3A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12027"/>
              </p:ext>
            </p:extLst>
          </p:nvPr>
        </p:nvGraphicFramePr>
        <p:xfrm>
          <a:off x="1239059" y="2415796"/>
          <a:ext cx="10146993" cy="316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322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53773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27000C0905 Contratar la logística para desarrollar las actividades académicas de la oferta del CEA </a:t>
                      </a:r>
                      <a:endParaRPr lang="es-CO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$686.000.000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818643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27000C0908 Adquirir recursos tecnológicos y equipo técnico para fortalecer los laboratorios del área ATSEP en el CEA (por lotes)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68577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27000C0912 Adquirir mobiliario para la dotación de áreas académicas y administrativas del CEA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48647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27000C0913 Desarrollar actividades para fortalecer los programas de proyección social del CEA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$204.940.607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59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6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203960" y="959405"/>
            <a:ext cx="9784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SECRETARIA DE TECNOLOGÍAS</a:t>
            </a:r>
          </a:p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LA INFORMACIÓN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376507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009792" y="1997438"/>
            <a:ext cx="1451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0070C0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652260" y="2264805"/>
            <a:ext cx="35299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$32.189.056.667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070509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B4A044D1-0D9B-F54B-B396-44CAE0345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907891"/>
              </p:ext>
            </p:extLst>
          </p:nvPr>
        </p:nvGraphicFramePr>
        <p:xfrm>
          <a:off x="1793196" y="4111918"/>
          <a:ext cx="8529405" cy="1837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188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047281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$221.471.773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$2.140.273.919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 Marco de Precios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$9.927.310.975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67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Licitación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$19.900.000.000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8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27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58" y="1349831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D58BF6F9-63B3-67E6-FF5A-404238EA3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0946"/>
              </p:ext>
            </p:extLst>
          </p:nvPr>
        </p:nvGraphicFramePr>
        <p:xfrm>
          <a:off x="1454826" y="2252364"/>
          <a:ext cx="9282343" cy="3248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83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027509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543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28000C0869 Soportar y mantener la plataforma VMWARE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$73.471.773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76193"/>
                  </a:ext>
                </a:extLst>
              </a:tr>
              <a:tr h="5045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28000C1592 Prestar el servicio Microsoft Azure para diseñar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875040"/>
                  </a:ext>
                </a:extLst>
              </a:tr>
              <a:tr h="12031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28000C1594 Adquirir dispositivo de ayuda a personas con discapacidad visual para leer texto e identificar objetos con tecnología inteligente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28000C1596 Soportar y mantener el sistema HOPEX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754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02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460409" y="1309363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D91D11A9-8B3B-1A41-B42F-22E117C54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75393"/>
              </p:ext>
            </p:extLst>
          </p:nvPr>
        </p:nvGraphicFramePr>
        <p:xfrm>
          <a:off x="1716858" y="2148073"/>
          <a:ext cx="9271181" cy="3775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6033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75148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28000C0856 Prestar los servicios </a:t>
                      </a:r>
                      <a:r>
                        <a:rPr lang="es-CO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Ethical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hacking y pruebas de penetración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$226.098.599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28000C0863 Adquirir el diseño del portal web de la UAEAC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$259.270.000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28000C0860 Adquirir suscripciones de licencias de software Autodesk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67291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28000C0865 Mantener el sistema información SIAF (JDEDWARDS)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$134.668.333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00294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28000C0868 Soportar el sistema de seguridad antivirus MCAFEE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$210.236.987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3338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28000C1593 soportar y mantener la herramienta de monitoreo de redes SOLARWINDS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0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670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479082" y="3429000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Acuerdo Marco de Precios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CD731994-4A5C-9546-9DC5-82E379261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982699"/>
              </p:ext>
            </p:extLst>
          </p:nvPr>
        </p:nvGraphicFramePr>
        <p:xfrm>
          <a:off x="1479082" y="4102768"/>
          <a:ext cx="978408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3256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90824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28000C0859 Adquirir, instalar y colocar en funcionamiento equipos, computadores y periféricos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$1.317.149.712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28000C0866 Soportar y mantener la plataforma ESRI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$94.000.000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28000C0871 Prestar el servicio de canales de comunicación para los sistemas de información de la entidad (VF)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$8.516.161.263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0029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7989F4F-43C9-A720-3BAE-510B1BCCE3C4}"/>
              </a:ext>
            </a:extLst>
          </p:cNvPr>
          <p:cNvSpPr txBox="1"/>
          <p:nvPr/>
        </p:nvSpPr>
        <p:spPr>
          <a:xfrm>
            <a:off x="1479082" y="1108809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9208C78E-ECF4-B7EA-064A-50AC38B91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03144"/>
              </p:ext>
            </p:extLst>
          </p:nvPr>
        </p:nvGraphicFramePr>
        <p:xfrm>
          <a:off x="1479082" y="1857172"/>
          <a:ext cx="9784080" cy="1297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1171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022909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28000C1597 Adquirir licencias de software DATAPROTECTOR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09842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Adquirir, implementar y poner en funcionamiento licenciamiento para habilitar escritorios virtuales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56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41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463039" y="1606027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CD731994-4A5C-9546-9DC5-82E379261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72199"/>
              </p:ext>
            </p:extLst>
          </p:nvPr>
        </p:nvGraphicFramePr>
        <p:xfrm>
          <a:off x="1463039" y="2433375"/>
          <a:ext cx="9784080" cy="2753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6793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16728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996227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28000C0857 Adquirir, instalar y colocar en funcionamiento una arquitectura técnica y de infraestructura (hardware y software) para fortalecer la seguridad digital y ciberseguridad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$6.300.000.000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28000C0862 Soportar y mantener sistema de información SIMOA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$2.600.000.000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00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28000C0872 Soportar, mantener y administrar los equipos de cómputo y los servicios informáticos y tecnológicos a través de una mesa de servicios integrados 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534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52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165859" y="787992"/>
            <a:ext cx="9784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SECRETARIA DE AUTORIDAD</a:t>
            </a:r>
          </a:p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AERONÁUTICA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534035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009792" y="1997438"/>
            <a:ext cx="1074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92D050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 </a:t>
            </a:r>
            <a:r>
              <a:rPr lang="es-ES" sz="6000" b="1" dirty="0">
                <a:solidFill>
                  <a:srgbClr val="00B050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827775" y="2264805"/>
            <a:ext cx="3159187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$4.550.000.000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070509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17645FED-3388-6D4F-B1D1-32A6A35B5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58019"/>
              </p:ext>
            </p:extLst>
          </p:nvPr>
        </p:nvGraphicFramePr>
        <p:xfrm>
          <a:off x="1438009" y="4459225"/>
          <a:ext cx="951193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0335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747328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3544267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252683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rgbClr val="93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93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93F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Licitación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$4.400.000.000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05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DB5658F-2616-0C48-BCCF-9ACF2027B9C0}"/>
              </a:ext>
            </a:extLst>
          </p:cNvPr>
          <p:cNvSpPr txBox="1"/>
          <p:nvPr/>
        </p:nvSpPr>
        <p:spPr>
          <a:xfrm>
            <a:off x="1203957" y="1222792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 Cuantía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1E847A8E-A878-8848-B34B-C263B381B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68505"/>
              </p:ext>
            </p:extLst>
          </p:nvPr>
        </p:nvGraphicFramePr>
        <p:xfrm>
          <a:off x="1203957" y="2166549"/>
          <a:ext cx="9792906" cy="3686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88169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9114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93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93F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24000C1307 Realizar los servicios de calibración de </a:t>
                      </a:r>
                      <a:r>
                        <a:rPr lang="es-CO" sz="2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alcohosensores</a:t>
                      </a: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para realizar pruebas de alcoholimetría al personal técnico aeronáutico sensible para la seguridad operacional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24000C1308 Contratar la adquisición de pruebas psicotécnicas en línea para evaluación del personal con certificación aeromédica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004581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24000c1315 Entrenar a los inspectores de la SAA del grupo de inspección de operaciones en la temática recurrente tierra y vuelo </a:t>
                      </a:r>
                      <a:r>
                        <a:rPr lang="es-CO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monomotores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327892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24000c1316 Entrenar los  inspectores de la SAA grupo de inspección de operaciones en la temática de recurrente piloto a320 y simulador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58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94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9AF1962-FE8F-5048-B152-56C6C5D1EA53}"/>
              </a:ext>
            </a:extLst>
          </p:cNvPr>
          <p:cNvSpPr txBox="1"/>
          <p:nvPr/>
        </p:nvSpPr>
        <p:spPr>
          <a:xfrm>
            <a:off x="1592952" y="2082441"/>
            <a:ext cx="900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4A630708-1F11-F244-8C40-12957F028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06980"/>
              </p:ext>
            </p:extLst>
          </p:nvPr>
        </p:nvGraphicFramePr>
        <p:xfrm>
          <a:off x="1398456" y="3223446"/>
          <a:ext cx="9395087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4891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660196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93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93F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5963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24000C1314 Efectuar la construcción de la  infraestructura de la Autoridad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$4.400.000.000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9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06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203960" y="1219316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SECRETARIA GENERAL 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C926BC0D-73EC-3A4B-BBFD-E46625946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31996"/>
              </p:ext>
            </p:extLst>
          </p:nvPr>
        </p:nvGraphicFramePr>
        <p:xfrm>
          <a:off x="2047875" y="4004187"/>
          <a:ext cx="788394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6266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62128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415297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Dependencia 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just"/>
                      <a:r>
                        <a:rPr lang="es-CO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pPr algn="just"/>
                      <a:r>
                        <a:rPr lang="es-CO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Gestión Humana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047875" y="2023682"/>
            <a:ext cx="11384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655647" y="2274056"/>
            <a:ext cx="350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  <a:sym typeface="Arial"/>
              </a:rPr>
              <a:t>52.747.593.992</a:t>
            </a: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 COP 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8" y="3257808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5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797794" y="2434087"/>
            <a:ext cx="3159187" cy="526574"/>
          </a:xfrm>
          <a:prstGeom prst="roundRect">
            <a:avLst/>
          </a:prstGeom>
          <a:solidFill>
            <a:srgbClr val="EE0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165860" y="1111462"/>
            <a:ext cx="9784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DIRECCIÓN DE OPERACIONES </a:t>
            </a:r>
          </a:p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AEROPORTUARIAS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54740" y="2281876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1849115" y="2193286"/>
            <a:ext cx="14061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EE007C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608521" y="2481930"/>
            <a:ext cx="341180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$409.081.162.401 COP</a:t>
            </a:r>
            <a:endParaRPr lang="es-ES" sz="22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301282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B767C86-1E1F-6935-B5BD-28CBBB138D3D}"/>
              </a:ext>
            </a:extLst>
          </p:cNvPr>
          <p:cNvSpPr txBox="1"/>
          <p:nvPr/>
        </p:nvSpPr>
        <p:spPr>
          <a:xfrm>
            <a:off x="3974322" y="3529026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1CDF33A8-CEDC-1C7B-01D3-BEFC40A99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91543"/>
              </p:ext>
            </p:extLst>
          </p:nvPr>
        </p:nvGraphicFramePr>
        <p:xfrm>
          <a:off x="1797653" y="4179101"/>
          <a:ext cx="859669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5156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8295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048585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208305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$825.051.235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  <a:tr h="1797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por Subasta Inversa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$10.037.938.166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3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Licitación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$398.218.173.000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1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7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54084" y="1017798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60094"/>
              </p:ext>
            </p:extLst>
          </p:nvPr>
        </p:nvGraphicFramePr>
        <p:xfrm>
          <a:off x="1102835" y="1751532"/>
          <a:ext cx="1028657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367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052908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57204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26100C0730 Realizar el mantenimiento preventivo y correctivo de equipos de rayos x marca RAPISCAN y arcos detectores de metal </a:t>
                      </a:r>
                      <a:r>
                        <a:rPr lang="es-CO" sz="2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Metor</a:t>
                      </a: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Garrett, ubicados en Bogotá en las sedes administrativas del CEA,NEAA, CNA, CGAC con  repuestos imprevistos (VF)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$825.051.235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9131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CF57DD5-6507-D4FD-13B4-63D7D9215486}"/>
              </a:ext>
            </a:extLst>
          </p:cNvPr>
          <p:cNvSpPr txBox="1"/>
          <p:nvPr/>
        </p:nvSpPr>
        <p:spPr>
          <a:xfrm>
            <a:off x="1605333" y="3808362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por Subasta Inversa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72E2D4DA-4190-0DB7-136F-DB3FB46F8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88922"/>
              </p:ext>
            </p:extLst>
          </p:nvPr>
        </p:nvGraphicFramePr>
        <p:xfrm>
          <a:off x="1102835" y="4579788"/>
          <a:ext cx="1028657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4417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232161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098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26100C0735 Realizar el mantenimiento preventivo y correctivo para las máquinas de bomberos de gran capacidad y menor capacidad (VF) Por lotes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$10.037.938.166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2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71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17226" y="1116860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66688"/>
              </p:ext>
            </p:extLst>
          </p:nvPr>
        </p:nvGraphicFramePr>
        <p:xfrm>
          <a:off x="1077312" y="1980933"/>
          <a:ext cx="10063930" cy="4063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0211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363719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249929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2499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26100C0721 Realizar mantenimiento de equipos  y herramientas de rescate y salvamento 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$3.000.000.000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14083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26100C0731 Prestar los servicios de seguridad destinados a la operación de seguridad aeroportuaria de 127 aeropuertos y estaciones (VF)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$280.000.000.000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26100C0732 Realizar el mantenimiento de equipos de identificación con su correspondiente kit de repuestos e insumos en el nivel central (VF)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$1.488.000.000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11870"/>
                  </a:ext>
                </a:extLst>
              </a:tr>
              <a:tr h="524242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el mantenimiento preventivo y correctivo de sistemas AVSEC del Centro Situacional de gestión de crisis y Aeropuertos a Nivel Nacional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$28.730.173.000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42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74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60" y="1271191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23244"/>
              </p:ext>
            </p:extLst>
          </p:nvPr>
        </p:nvGraphicFramePr>
        <p:xfrm>
          <a:off x="1023656" y="2197686"/>
          <a:ext cx="10563726" cy="3686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3663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310063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26100C0737 Prestar los servicios (biótico y social) para el desarrollo e implementación del programa de prevención del peligro aviario y fauna en los aeropuertos a cargo de la Aeronáutica Civil – por lotes (VF) 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26100C0738 Prestar el servicio de mantenimiento y operación de los sistemas de tratamiento de aguas residual, potable e industrial aeropuertos administrados por la Aerocivil (VF)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26100C0739 Implementar el sistema de vigilancia (monitoreo) y control ambiental el Dorado (VF)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11870"/>
                  </a:ext>
                </a:extLst>
              </a:tr>
              <a:tr h="153834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26100C0736 Prestar los servicios médicos integrales a nivel nacional (VF)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928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705693" y="2649530"/>
            <a:ext cx="3159187" cy="526574"/>
          </a:xfrm>
          <a:prstGeom prst="roundRect">
            <a:avLst/>
          </a:prstGeom>
          <a:solidFill>
            <a:srgbClr val="EE0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165860" y="1111462"/>
            <a:ext cx="9784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DIRECCIÓN DE INFRAESTRUCTURA</a:t>
            </a:r>
          </a:p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 AYUDAS AEROPORTUARIAS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54739" y="2426137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1944070" y="2343519"/>
            <a:ext cx="14061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EE007C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575159" y="2721277"/>
            <a:ext cx="341180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$162.880.000.000 COP</a:t>
            </a:r>
            <a:endParaRPr lang="es-ES" sz="22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457693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B767C86-1E1F-6935-B5BD-28CBBB138D3D}"/>
              </a:ext>
            </a:extLst>
          </p:cNvPr>
          <p:cNvSpPr txBox="1"/>
          <p:nvPr/>
        </p:nvSpPr>
        <p:spPr>
          <a:xfrm>
            <a:off x="3974321" y="3947614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1CDF33A8-CEDC-1C7B-01D3-BEFC40A99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27755"/>
              </p:ext>
            </p:extLst>
          </p:nvPr>
        </p:nvGraphicFramePr>
        <p:xfrm>
          <a:off x="2060547" y="4649258"/>
          <a:ext cx="822866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7411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685249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208305">
                <a:tc>
                  <a:txBody>
                    <a:bodyPr/>
                    <a:lstStyle/>
                    <a:p>
                      <a:pPr algn="ctr"/>
                      <a:r>
                        <a:rPr lang="es-CO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Concurso de Méritos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$31.830.000.000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Licitación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$131.050.000.000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1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198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9118"/>
              </p:ext>
            </p:extLst>
          </p:nvPr>
        </p:nvGraphicFramePr>
        <p:xfrm>
          <a:off x="1684421" y="1736974"/>
          <a:ext cx="928838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838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</a:tblGrid>
              <a:tr h="1339597">
                <a:tc>
                  <a:txBody>
                    <a:bodyPr/>
                    <a:lstStyle/>
                    <a:p>
                      <a:pPr algn="ctr"/>
                      <a:r>
                        <a:rPr lang="es-CO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Mantenimientos de Infraestructura  Aeroportuaria</a:t>
                      </a:r>
                    </a:p>
                    <a:p>
                      <a:pPr algn="ctr"/>
                      <a:r>
                        <a:rPr lang="es-CO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lado Aire y lado Tierra Incluyendo Ayudas Visuales </a:t>
                      </a:r>
                    </a:p>
                    <a:p>
                      <a:pPr algn="ctr"/>
                      <a:r>
                        <a:rPr lang="es-CO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$16.900.000.000 </a:t>
                      </a:r>
                      <a:endParaRPr lang="es-E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2871231"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Alfredo Vásquez Cobo de Leticia, Amazonas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Guillermo León Valencia de Popayán, Cauca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Yariguies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Barrancabermeja, Santander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Benito Salas de Neiva, Huila 			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Rafael Núñez de Cartagena, Bolívar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Alfonso López Pumarejo de Valledupar, Cesar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Vanguardia de Villavicencio, Meta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Alfonso Bonilla Aragón de Cali, Valle del Cauca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Simón Bolívar de Santa Marta, Magdalena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Antonio Nariño de Pasto, Nariño</a:t>
                      </a:r>
                      <a:endParaRPr lang="es-E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4CFE735-72CF-24D1-9C91-4869C9DCEE26}"/>
              </a:ext>
            </a:extLst>
          </p:cNvPr>
          <p:cNvSpPr txBox="1"/>
          <p:nvPr/>
        </p:nvSpPr>
        <p:spPr>
          <a:xfrm>
            <a:off x="1188721" y="826555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14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74540"/>
              </p:ext>
            </p:extLst>
          </p:nvPr>
        </p:nvGraphicFramePr>
        <p:xfrm>
          <a:off x="1684421" y="1736974"/>
          <a:ext cx="928838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838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</a:tblGrid>
              <a:tr h="1339597">
                <a:tc>
                  <a:txBody>
                    <a:bodyPr/>
                    <a:lstStyle/>
                    <a:p>
                      <a:pPr algn="ctr"/>
                      <a:r>
                        <a:rPr lang="es-CO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Mantenimientos de Infraestructura  Aeroportuaria</a:t>
                      </a:r>
                    </a:p>
                    <a:p>
                      <a:pPr algn="ctr"/>
                      <a:r>
                        <a:rPr lang="es-CO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lado Aire y lado Tierra Incluyendo Ayudas Visuales </a:t>
                      </a:r>
                    </a:p>
                    <a:p>
                      <a:pPr algn="ctr"/>
                      <a:r>
                        <a:rPr lang="es-CO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$16.250.000.000 </a:t>
                      </a:r>
                      <a:endParaRPr lang="es-ES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2871231"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el Edén de Armenia, Quindío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el Alcaraván de Yopal, Casanare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la Florida de Tumaco, Nariño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Fabio Alberto León Bentley de Mitú, Vaupés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de Guaymaral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Almirante Padilla de Riohacha, La Guajira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Gerardo Tobar López de Buenaventura, Valle del Cauca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San Luis de Ipiales, Nariño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Camilo Daza de Cúcuta, Norte de Santander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Aeropuerto Antonio Nariño de Pasto, Nariño</a:t>
                      </a:r>
                      <a:endParaRPr lang="es-E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4CFE735-72CF-24D1-9C91-4869C9DCEE26}"/>
              </a:ext>
            </a:extLst>
          </p:cNvPr>
          <p:cNvSpPr txBox="1"/>
          <p:nvPr/>
        </p:nvSpPr>
        <p:spPr>
          <a:xfrm>
            <a:off x="1188721" y="826555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90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60" y="1232417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49632"/>
              </p:ext>
            </p:extLst>
          </p:nvPr>
        </p:nvGraphicFramePr>
        <p:xfrm>
          <a:off x="1372402" y="2229105"/>
          <a:ext cx="10063930" cy="3594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0211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363719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96972">
                <a:tc>
                  <a:txBody>
                    <a:bodyPr/>
                    <a:lstStyle/>
                    <a:p>
                      <a:pPr algn="ctr"/>
                      <a:r>
                        <a:rPr lang="es-CO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259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26200C1349 Realizar la construcción de la torre de control del Aeropuerto los Garzones de Montería, Córdoba</a:t>
                      </a:r>
                      <a:endParaRPr lang="es-CO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538554"/>
                  </a:ext>
                </a:extLst>
              </a:tr>
              <a:tr h="9449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26200C1358 Realizar el mantenimiento rutinario de la infraestructura aeroportuaria lado aire y lado tierra a cargo de la Aerocivil en el Aeropuerto El Dorado de la ciudad de Bogotá  </a:t>
                      </a:r>
                      <a:endParaRPr lang="es-CO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46635"/>
                  </a:ext>
                </a:extLst>
              </a:tr>
              <a:tr h="1000368">
                <a:tc>
                  <a:txBody>
                    <a:bodyPr/>
                    <a:lstStyle/>
                    <a:p>
                      <a:pPr algn="just"/>
                      <a:r>
                        <a:rPr lang="es-CO" sz="1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26200C1526 Ejecutar las obras necesarias para terminar la construcción de la torre de control del Aeropuerto Guillermo León Valencia de la ciudad de Popayán</a:t>
                      </a:r>
                      <a:endParaRPr lang="es-CO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$6.400.000.000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6259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26200C1536 Adquirir, instalar y poner en servicio el sistema de luces  de aproximación ALS del Aeropuerto de Ibagué (Vigencia futura)</a:t>
                      </a:r>
                      <a:endParaRPr lang="es-CO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241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60" y="1399129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30111"/>
              </p:ext>
            </p:extLst>
          </p:nvPr>
        </p:nvGraphicFramePr>
        <p:xfrm>
          <a:off x="1203960" y="2390016"/>
          <a:ext cx="1006393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0211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363719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249929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26200C1539 Adquirir, instalar y poner en servicio el sistema de iluminación de pista del Aeropuerto de Florencia (Vigencia futura)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$3.000.0000.000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11870"/>
                  </a:ext>
                </a:extLst>
              </a:tr>
              <a:tr h="153834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26200C1540 Adquirir, instalar y poner en servicio el sistema de iluminación de pista del Aeropuerto de Valledupar (vigencia futura)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$4.500.000.000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153834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26200C1601 Realizar la construcción de la terminal, infraestructura aeroportuaria y recuperación de la plataforma del Aeropuerto contador de Pitalito, Huila. 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78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703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60" y="1399129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Concurso de Méritos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27089"/>
              </p:ext>
            </p:extLst>
          </p:nvPr>
        </p:nvGraphicFramePr>
        <p:xfrm>
          <a:off x="967381" y="2121569"/>
          <a:ext cx="10257237" cy="3912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1602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115635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249929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 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Interventorías integrales a los mantenimientos de la Infraestructura Aeroportuaria lado Aire y lado Tierra incluyendo Ayudas Visuales</a:t>
                      </a:r>
                      <a:endParaRPr lang="es-CO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$6.580.000.000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11870"/>
                  </a:ext>
                </a:extLst>
              </a:tr>
              <a:tr h="230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26200C1352 Realizar estudios y diseños fase 3 para la adecuación de franjas de seguridad,  construcción drenaje y prolongación de la pista actual, tramite ambiental - predial y obras </a:t>
                      </a: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lado aire y tierra del Aeropuerto Internacional José María Córdova de Rionegro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$3.800.000.000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26200C1353 Realizar la interventoría a los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estudios y diseños fase 3 para la adecuación de </a:t>
                      </a: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franjas de seguridad,  construcción drenaje y prolongación de la pista actual, tramite ambiental - predial y obras del lado aire y tierra del Aeropuerto Internacional José María Córdova </a:t>
                      </a: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Rionegro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7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26200C1376 Realizar la interventoría integral a la construcción de la torre de control del Aeropuerto los Garzones de Montería, Córdoba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$1.200.000.000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40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87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203960" y="121931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DIRECCIÓN ADMINISTRATIVA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448685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C926BC0D-73EC-3A4B-BBFD-E46625946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50116"/>
              </p:ext>
            </p:extLst>
          </p:nvPr>
        </p:nvGraphicFramePr>
        <p:xfrm>
          <a:off x="1797654" y="4098344"/>
          <a:ext cx="8596691" cy="1832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5156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8295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048585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3691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$884.679.408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  <a:tr h="1797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por Subasta Inversa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$19.548.902.498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3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 Marco de Precios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$15.948.328.729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Licitación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$15.495.323.357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14117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307171" y="1974963"/>
            <a:ext cx="777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723344" y="2254262"/>
            <a:ext cx="3458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 </a:t>
            </a: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r>
              <a:rPr lang="es-CO" sz="22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1.877.233.992 </a:t>
            </a:r>
            <a:r>
              <a:rPr lang="es-CO" sz="22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COP</a:t>
            </a:r>
            <a:endParaRPr lang="es-ES" sz="22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8" y="3257808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9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57" y="976965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Concurso de Méritos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93B78BB-9227-16E9-F552-11EAEAE8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455354"/>
              </p:ext>
            </p:extLst>
          </p:nvPr>
        </p:nvGraphicFramePr>
        <p:xfrm>
          <a:off x="967379" y="1648594"/>
          <a:ext cx="10257237" cy="4557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1602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115635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 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FF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26200C1382 Realizar la interventoría integral al mantenimiento rutinario de la infraestructura aeroportuaria lado aire y lado tierra a cargo de la Aerocivil en el aeropuerto el Dorado de la ciudad de Bogotá </a:t>
                      </a:r>
                      <a:endParaRPr lang="es-CO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$3.200.000.000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11870"/>
                  </a:ext>
                </a:extLst>
              </a:tr>
              <a:tr h="230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26200C1530 Realizar la interventoría integral a las obras necesarias para terminar la construcción de la torre de control del Aeropuerto Guillermo León Valencia de la ciudad de Popayán</a:t>
                      </a:r>
                      <a:endParaRPr lang="es-CO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26200C1599 Realizar la actualización del plan maestro, estudios y diseños de la segunda pista  y desarrollo de componente ambiental y predial de la extensión del Aeropuerto  José María Córdova de Rionegro</a:t>
                      </a:r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7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26200C1600 Realizar la interventoría integral a la actualización del plan maestro, estudios y diseños de la segunda pista  y desarrollo de componente ambiental y predial de la extensión del Aeropuerto  José María Córdova de Rionegro</a:t>
                      </a:r>
                      <a:endParaRPr lang="es-CO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$1.500.000.000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404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26200C1602 Realizar la interventoría integral a la  construcción de la terminal, infraestructura aeroportuaria y recuperación de la plataforma del Aeropuerto Contador de Pitalito, Huila. </a:t>
                      </a:r>
                      <a:endParaRPr lang="es-CO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395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36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165859" y="910938"/>
            <a:ext cx="9784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DIRECCIÓN DE TELECOMUNICACIONES </a:t>
            </a:r>
          </a:p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 AYUDAS A LA NAVEGACIÓN AÉREA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725653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009792" y="1997438"/>
            <a:ext cx="1451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92D050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636310" y="2266774"/>
            <a:ext cx="34177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 $55.631.851.277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070509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17645FED-3388-6D4F-B1D1-32A6A35B5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88600"/>
              </p:ext>
            </p:extLst>
          </p:nvPr>
        </p:nvGraphicFramePr>
        <p:xfrm>
          <a:off x="1471121" y="4505162"/>
          <a:ext cx="9315013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9652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148958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986403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252683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$15.579.880.496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03652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Licitación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$39.931.970.781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747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4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59" y="1318413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Contratación Directa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BF9FC8F6-980A-424C-D454-4017A6F41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27813"/>
              </p:ext>
            </p:extLst>
          </p:nvPr>
        </p:nvGraphicFramePr>
        <p:xfrm>
          <a:off x="1203959" y="2269215"/>
          <a:ext cx="9993783" cy="3270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6766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9701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760914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25200C0829 Prestar el servicio de segmento satelital para la red de estaciones terrenas (VSAT) de la Aeronáutica Civil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$836.447.811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1107378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25200C0831 Adquirir y reparar módulos y tarjetas para el mantenimiento de los sistemas de </a:t>
                      </a:r>
                      <a:r>
                        <a:rPr lang="es-CO" sz="2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radioayudas</a:t>
                      </a: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(VOR, DME e ILS) marca INDRA – NORMARC a Nivel Nacional (Vigencia futura)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$943.429.815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69056"/>
                  </a:ext>
                </a:extLst>
              </a:tr>
              <a:tr h="600741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25200C0832 Adquirir y reparar módulos y tarjetas para el mantenimiento de los sistemas de </a:t>
                      </a:r>
                      <a:r>
                        <a:rPr lang="es-CO" sz="2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radioayudas</a:t>
                      </a: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(VOR, DME e ILS) marca SELEX a Nivel Nacional (Vigencia futura)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$1.300.000.000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496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203959" y="1144619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Contratación Directa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BF9FC8F6-980A-424C-D454-4017A6F41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39881"/>
              </p:ext>
            </p:extLst>
          </p:nvPr>
        </p:nvGraphicFramePr>
        <p:xfrm>
          <a:off x="1203959" y="1954715"/>
          <a:ext cx="9993783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6766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9701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25200C0833 Prestar servicio de reparación y mantenimiento de sistemas de vigilancia radares marca THALES, incluye insumos y mano de obra (Vigencia futura)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$2.500.000.000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894563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25200C0834 Prestar servicio de sincronismo, puesta en funcionamiento y </a:t>
                      </a:r>
                      <a:r>
                        <a:rPr lang="es-CO" sz="2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comisionamiento</a:t>
                      </a: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los sistemas de </a:t>
                      </a:r>
                      <a:r>
                        <a:rPr lang="es-CO" sz="2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multilateración</a:t>
                      </a: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la marca SAAB, incluye insumos, repuestos y mano de obra (Vigencia futura)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779335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25200C0839 Realizar mantenimiento correctivo y preventivo equipo aéreo de la Entidad, avión con sistema de inspección en vuelo KING B200 y avión Cessna </a:t>
                      </a:r>
                      <a:r>
                        <a:rPr lang="es-CO" sz="2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Caravan</a:t>
                      </a: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208, incluye insumos y repuestos en las fases preventivas (Vigencia futura)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82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830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8CB0CF2-A0E4-C1F7-9EEE-F5522985C22E}"/>
              </a:ext>
            </a:extLst>
          </p:cNvPr>
          <p:cNvSpPr txBox="1"/>
          <p:nvPr/>
        </p:nvSpPr>
        <p:spPr>
          <a:xfrm>
            <a:off x="1338794" y="1079156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96B8B756-28DE-B7E3-E110-D95404337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65317"/>
              </p:ext>
            </p:extLst>
          </p:nvPr>
        </p:nvGraphicFramePr>
        <p:xfrm>
          <a:off x="1233941" y="1845276"/>
          <a:ext cx="9993783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177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72009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25200C0821 Realizar consultoría para definir la gestión (consolidación, integración y almacenamiento) de datos meteorológicos para posterior modelamiento numérico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1028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9E5F075-B9E1-FCB2-962F-020F6CED6815}"/>
              </a:ext>
            </a:extLst>
          </p:cNvPr>
          <p:cNvSpPr txBox="1"/>
          <p:nvPr/>
        </p:nvSpPr>
        <p:spPr>
          <a:xfrm>
            <a:off x="1338792" y="3625883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8D1DA658-6BAF-9BCD-F1E8-18ADF417C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03908"/>
              </p:ext>
            </p:extLst>
          </p:nvPr>
        </p:nvGraphicFramePr>
        <p:xfrm>
          <a:off x="1233941" y="4376764"/>
          <a:ext cx="9993783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177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72009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776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25200C0812 Suministrar, instalar y poner en funcionamiento una solución de procesamiento y almacenamiento para los servicios de la red de telecomunicaciones aeronáuticas (Vigencia futura)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$1.279.436.797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1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506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38795" y="1173019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7AB0746-5D3F-CA45-A540-215F952E0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95491"/>
              </p:ext>
            </p:extLst>
          </p:nvPr>
        </p:nvGraphicFramePr>
        <p:xfrm>
          <a:off x="791569" y="1936232"/>
          <a:ext cx="10878531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05883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72648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72628">
                <a:tc>
                  <a:txBody>
                    <a:bodyPr/>
                    <a:lstStyle/>
                    <a:p>
                      <a:pPr algn="ctr"/>
                      <a:r>
                        <a:rPr lang="es-CO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60984">
                <a:tc>
                  <a:txBody>
                    <a:bodyPr/>
                    <a:lstStyle/>
                    <a:p>
                      <a:pPr algn="just"/>
                      <a:r>
                        <a:rPr lang="es-CO" sz="1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25200C0816 Adquirir, instalar y dar al servicio equipos multiplexores marca RAD para los servicios de comunicaciones aeronáuticas a nivel nacional (Vigencia futura)</a:t>
                      </a:r>
                      <a:endParaRPr lang="es-CO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$3.147.386.426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166478"/>
                  </a:ext>
                </a:extLst>
              </a:tr>
              <a:tr h="660984">
                <a:tc>
                  <a:txBody>
                    <a:bodyPr/>
                    <a:lstStyle/>
                    <a:p>
                      <a:pPr algn="just"/>
                      <a:r>
                        <a:rPr lang="es-CO" sz="1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25200C0823 actualizar sistema de comunicación VHF de la FIR Barranquilla (Vigencia futura)</a:t>
                      </a:r>
                      <a:endParaRPr lang="es-CO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$2.000.000.000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5084"/>
                  </a:ext>
                </a:extLst>
              </a:tr>
              <a:tr h="660984">
                <a:tc>
                  <a:txBody>
                    <a:bodyPr/>
                    <a:lstStyle/>
                    <a:p>
                      <a:pPr algn="just"/>
                      <a:r>
                        <a:rPr lang="es-CO" sz="1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25200C0825 Adquirir un sistema de imágenes satelitales e integrar los radares meteorológicos, sistemas AWOS y sistema de radio sondeo (Vigencia futura excepcional)</a:t>
                      </a:r>
                      <a:endParaRPr lang="es-CO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$4.500.000.000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4216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25200C0826 Realizar </a:t>
                      </a:r>
                      <a:r>
                        <a:rPr lang="es-CO" sz="1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upgrade</a:t>
                      </a:r>
                      <a:r>
                        <a:rPr lang="es-CO" sz="1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sistema </a:t>
                      </a:r>
                      <a:r>
                        <a:rPr lang="es-CO" sz="1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metconsole</a:t>
                      </a:r>
                      <a:r>
                        <a:rPr lang="es-CO" sz="1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veinticuatro (24) aeropuertos a Nivel Nacional, incluye </a:t>
                      </a:r>
                      <a:r>
                        <a:rPr lang="es-CO" sz="1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upgrade</a:t>
                      </a:r>
                      <a:r>
                        <a:rPr lang="es-CO" sz="1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sistema D-ATIS y DVOLMET del Aeropuerto el Dorado (Vigencia futura excepcional)</a:t>
                      </a:r>
                      <a:endParaRPr lang="es-CO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$6.500.000.000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3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5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93E2F5-93EA-4F40-89FE-EABE7B14DD65}"/>
              </a:ext>
            </a:extLst>
          </p:cNvPr>
          <p:cNvSpPr txBox="1"/>
          <p:nvPr/>
        </p:nvSpPr>
        <p:spPr>
          <a:xfrm>
            <a:off x="1338794" y="1464631"/>
            <a:ext cx="9784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7AB0746-5D3F-CA45-A540-215F952E0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71030"/>
              </p:ext>
            </p:extLst>
          </p:nvPr>
        </p:nvGraphicFramePr>
        <p:xfrm>
          <a:off x="791568" y="2321242"/>
          <a:ext cx="10878531" cy="3509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05883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72648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400968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660984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25200C0830 Actualizar sistema de manejo de mensajería aeronáutica (AMHS) (vigencia futura)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$2.500.000.000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166478"/>
                  </a:ext>
                </a:extLst>
              </a:tr>
              <a:tr h="660984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25200C0835 Suministrar, instalar y poner en servicio sistemas de comunicaciones de voz para torres de control a nivel nacional (Vigencia futura)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$6.466.181.241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5084"/>
                  </a:ext>
                </a:extLst>
              </a:tr>
              <a:tr h="660984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25200C0837 Adquirir, instalar y poner en funcionamiento una sala de vigilancia en Villavicencio (Vigencia futura excepcional) 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$5.500.000.000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25200C1598 Suministrar, instalar y poner en servicio sistemas ILS del Aeropuerto de Leticia (Vigencia futura excepcional)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$8.038.966.317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3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149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752F5D-B456-EB48-B60B-B21526D06224}"/>
              </a:ext>
            </a:extLst>
          </p:cNvPr>
          <p:cNvSpPr txBox="1"/>
          <p:nvPr/>
        </p:nvSpPr>
        <p:spPr>
          <a:xfrm>
            <a:off x="4154556" y="3013501"/>
            <a:ext cx="388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34860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DB5658F-2616-0C48-BCCF-9ACF2027B9C0}"/>
              </a:ext>
            </a:extLst>
          </p:cNvPr>
          <p:cNvSpPr txBox="1"/>
          <p:nvPr/>
        </p:nvSpPr>
        <p:spPr>
          <a:xfrm>
            <a:off x="1203958" y="1037490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de Menor Cuantía 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C2ED8FCF-17B9-2241-8B9F-726D1B5AC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6751"/>
              </p:ext>
            </p:extLst>
          </p:nvPr>
        </p:nvGraphicFramePr>
        <p:xfrm>
          <a:off x="1524608" y="1760555"/>
          <a:ext cx="9463430" cy="1805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5644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47786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72651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5643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7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29200C0885 Prestar los servicios de socialización y entrenamiento para la conservación de archivos de datos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$376.875.000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76193"/>
                  </a:ext>
                </a:extLst>
              </a:tr>
              <a:tr h="564330">
                <a:tc>
                  <a:txBody>
                    <a:bodyPr/>
                    <a:lstStyle/>
                    <a:p>
                      <a:pPr algn="just"/>
                      <a:r>
                        <a:rPr lang="es-CO" sz="17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29200A0888 Prestación de los servicios de correo, recepción, transporte y entrega de mensajería expresa que requiere la Unidad Administrativa Especial de Aeronáutica Civil a Nivel Nacional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$507.804.408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9AF1962-FE8F-5048-B152-56C6C5D1EA53}"/>
              </a:ext>
            </a:extLst>
          </p:cNvPr>
          <p:cNvSpPr txBox="1"/>
          <p:nvPr/>
        </p:nvSpPr>
        <p:spPr>
          <a:xfrm>
            <a:off x="1592951" y="3769068"/>
            <a:ext cx="900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por Subasta Inversa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271E292C-770E-4741-A282-87D02DB44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63524"/>
              </p:ext>
            </p:extLst>
          </p:nvPr>
        </p:nvGraphicFramePr>
        <p:xfrm>
          <a:off x="1511051" y="4429392"/>
          <a:ext cx="9594271" cy="1541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807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940464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413283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431204">
                <a:tc>
                  <a:txBody>
                    <a:bodyPr/>
                    <a:lstStyle/>
                    <a:p>
                      <a:pPr algn="just"/>
                      <a:r>
                        <a:rPr lang="es-CO" sz="17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29200A0809 Prestar el servicio de transporte para servidores públicos de la AEROCIVIL que laboran en el Nivel Central y los aeropuertos adscritos a las regionales de Cundinamarca, Antioquia, Atlántico, Valle, Norte de Santander y Meta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$19.548.902.498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8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11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DB5658F-2616-0C48-BCCF-9ACF2027B9C0}"/>
              </a:ext>
            </a:extLst>
          </p:cNvPr>
          <p:cNvSpPr txBox="1"/>
          <p:nvPr/>
        </p:nvSpPr>
        <p:spPr>
          <a:xfrm>
            <a:off x="1203960" y="972662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Acuerdo Marco de Precios 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C2ED8FCF-17B9-2241-8B9F-726D1B5AC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81409"/>
              </p:ext>
            </p:extLst>
          </p:nvPr>
        </p:nvGraphicFramePr>
        <p:xfrm>
          <a:off x="1285862" y="1709938"/>
          <a:ext cx="9784080" cy="1774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6921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27159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72651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402994"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29200A0808 Prestar del servicio integral de aseo y cafetería para la UAEAC Nivel Central, Regionales y aeropuertos (VF)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$15.393.300.058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76193"/>
                  </a:ext>
                </a:extLst>
              </a:tr>
              <a:tr h="564330"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29200A0887 Amparar los vehículos de propiedad de la UAEAC o que se encuentren bajo su responsabilidad, tenencia, control o custodia, así como donados, en comodato, arriendo, administración, u operados por la entidad o terceros entregados o recibidos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$555.028.671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9AF1962-FE8F-5048-B152-56C6C5D1EA53}"/>
              </a:ext>
            </a:extLst>
          </p:cNvPr>
          <p:cNvSpPr txBox="1"/>
          <p:nvPr/>
        </p:nvSpPr>
        <p:spPr>
          <a:xfrm>
            <a:off x="1674855" y="3784847"/>
            <a:ext cx="900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Licitación Pública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99E26B52-AE2A-FCC0-FDC4-FDD8BB191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7560"/>
              </p:ext>
            </p:extLst>
          </p:nvPr>
        </p:nvGraphicFramePr>
        <p:xfrm>
          <a:off x="1285862" y="4436002"/>
          <a:ext cx="9784080" cy="1762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3668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740412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360621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564330"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29200C1519 Realizar el mantenimiento integral - preventivo y correctivo - bajo la modalidad Outsourcing por el sistema de precios unitarios incluyendo el suministro de materiales y mano de obra para las instalaciones administrativas NEAA, CEA y NAA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$9.757.028.280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76193"/>
                  </a:ext>
                </a:extLst>
              </a:tr>
              <a:tr h="564330"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29200C0886 Modernizar el archivo de gestión documental adecuándolo a la normatividad vigente (VF)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$5.738.295.077</a:t>
                      </a:r>
                    </a:p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33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203960" y="1219316"/>
            <a:ext cx="97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DIRECCIÓN DE GESTIÓN HUMANA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36223" y="3589706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C926BC0D-73EC-3A4B-BBFD-E46625946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68044"/>
              </p:ext>
            </p:extLst>
          </p:nvPr>
        </p:nvGraphicFramePr>
        <p:xfrm>
          <a:off x="1561105" y="4262667"/>
          <a:ext cx="8612716" cy="1466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1181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82950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048585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3691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$140.000.000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952855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por Subasta Inversa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$630.360.000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2521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433637" y="1991685"/>
            <a:ext cx="87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827775" y="2251963"/>
            <a:ext cx="315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$870.360.000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8" y="3257808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6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340847" y="1552820"/>
            <a:ext cx="9476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Mínima</a:t>
            </a:r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D6FD4C34-B0FB-E9E2-05C0-52B818D29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34324"/>
              </p:ext>
            </p:extLst>
          </p:nvPr>
        </p:nvGraphicFramePr>
        <p:xfrm>
          <a:off x="1340847" y="2612370"/>
          <a:ext cx="10012680" cy="2703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80293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232387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550495">
                <a:tc>
                  <a:txBody>
                    <a:bodyPr/>
                    <a:lstStyle/>
                    <a:p>
                      <a:pPr algn="ctr"/>
                      <a:r>
                        <a:rPr lang="es-CO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1249565">
                <a:tc>
                  <a:txBody>
                    <a:bodyPr/>
                    <a:lstStyle/>
                    <a:p>
                      <a:pPr algn="just"/>
                      <a:r>
                        <a:rPr lang="es-CO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29100C0941 Prestar asistencia técnica para la implementación del programa equipares público - sello de igualdad de género en Instituciones Públicas</a:t>
                      </a:r>
                      <a:endParaRPr lang="es-CO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40555"/>
                  </a:ext>
                </a:extLst>
              </a:tr>
              <a:tr h="903350">
                <a:tc>
                  <a:txBody>
                    <a:bodyPr/>
                    <a:lstStyle/>
                    <a:p>
                      <a:pPr algn="just"/>
                      <a:r>
                        <a:rPr lang="es-CO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29100A0947 Adquirir elementos para la carnetización de los servidores públicos y usuarios de la Aeronáutica Civil </a:t>
                      </a:r>
                      <a:endParaRPr lang="es-CO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0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4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97DA7-8725-3F40-9C12-F45A2B457545}"/>
              </a:ext>
            </a:extLst>
          </p:cNvPr>
          <p:cNvSpPr txBox="1"/>
          <p:nvPr/>
        </p:nvSpPr>
        <p:spPr>
          <a:xfrm>
            <a:off x="1357990" y="1296640"/>
            <a:ext cx="9476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</a:t>
            </a:r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Abreviada</a:t>
            </a:r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Menor Cuantía</a:t>
            </a:r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D6FD4C34-B0FB-E9E2-05C0-52B818D29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179042"/>
              </p:ext>
            </p:extLst>
          </p:nvPr>
        </p:nvGraphicFramePr>
        <p:xfrm>
          <a:off x="1357990" y="2090410"/>
          <a:ext cx="1001268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0718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11962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285915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29100C0943 Prestar servicios médicos ocupacionales a los Servidores Públicos de la Aeronáutica Civil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4055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7247A84-3398-39BF-7C42-B0B4AC994307}"/>
              </a:ext>
            </a:extLst>
          </p:cNvPr>
          <p:cNvSpPr txBox="1"/>
          <p:nvPr/>
        </p:nvSpPr>
        <p:spPr>
          <a:xfrm>
            <a:off x="1626320" y="3670311"/>
            <a:ext cx="9476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Abreviada por Subasta Inversa</a:t>
            </a:r>
            <a:endParaRPr lang="es-ES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46A8B9CC-D094-2A18-2BDE-FAC5381A4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14328"/>
              </p:ext>
            </p:extLst>
          </p:nvPr>
        </p:nvGraphicFramePr>
        <p:xfrm>
          <a:off x="1357990" y="4499652"/>
          <a:ext cx="1001268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0718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1811962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</a:tblGrid>
              <a:tr h="285915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739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304926">
                <a:tc>
                  <a:txBody>
                    <a:bodyPr/>
                    <a:lstStyle/>
                    <a:p>
                      <a:pPr algn="just"/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29100A0949 Brindar el transporte de muebles y enseres de los funcionarios de la Aeronáutica Civil que son ubicados en otros lugares del país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$630.360.000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40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90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2403AC4-55C1-694A-9BBD-B50758AB1D64}"/>
              </a:ext>
            </a:extLst>
          </p:cNvPr>
          <p:cNvSpPr/>
          <p:nvPr/>
        </p:nvSpPr>
        <p:spPr>
          <a:xfrm>
            <a:off x="6827776" y="2219509"/>
            <a:ext cx="3159187" cy="526574"/>
          </a:xfrm>
          <a:prstGeom prst="roundRect">
            <a:avLst/>
          </a:prstGeom>
          <a:solidFill>
            <a:srgbClr val="005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2DA5-4127-8B47-BEFC-D3F6B9B2EB14}"/>
              </a:ext>
            </a:extLst>
          </p:cNvPr>
          <p:cNvSpPr txBox="1"/>
          <p:nvPr/>
        </p:nvSpPr>
        <p:spPr>
          <a:xfrm>
            <a:off x="1165859" y="875167"/>
            <a:ext cx="9784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SECRETARIA CENTRO DE </a:t>
            </a:r>
          </a:p>
          <a:p>
            <a:pPr algn="ctr"/>
            <a:r>
              <a:rPr lang="es-CO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ESTUDIOS AERONÁUTICOS</a:t>
            </a:r>
          </a:p>
          <a:p>
            <a:pPr algn="ctr"/>
            <a:endParaRPr lang="es-ES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EAA17-9427-3A41-B633-32EDDA6E8AC6}"/>
              </a:ext>
            </a:extLst>
          </p:cNvPr>
          <p:cNvSpPr txBox="1"/>
          <p:nvPr/>
        </p:nvSpPr>
        <p:spPr>
          <a:xfrm>
            <a:off x="3084721" y="2055900"/>
            <a:ext cx="374305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Programados para publicar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A2B069-59F7-FD43-9F9C-B45339E62014}"/>
              </a:ext>
            </a:extLst>
          </p:cNvPr>
          <p:cNvSpPr txBox="1"/>
          <p:nvPr/>
        </p:nvSpPr>
        <p:spPr>
          <a:xfrm>
            <a:off x="3974323" y="3501983"/>
            <a:ext cx="424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Modalidades de selección</a:t>
            </a:r>
            <a:endParaRPr lang="es-E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92AF1-F72A-C34E-A3D6-A5BB586206F5}"/>
              </a:ext>
            </a:extLst>
          </p:cNvPr>
          <p:cNvSpPr txBox="1"/>
          <p:nvPr/>
        </p:nvSpPr>
        <p:spPr>
          <a:xfrm>
            <a:off x="2009792" y="1997438"/>
            <a:ext cx="1074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0052FF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BD908-7B48-AC49-BD36-0BB9407DCE72}"/>
              </a:ext>
            </a:extLst>
          </p:cNvPr>
          <p:cNvSpPr txBox="1"/>
          <p:nvPr/>
        </p:nvSpPr>
        <p:spPr>
          <a:xfrm>
            <a:off x="6827775" y="2251963"/>
            <a:ext cx="31591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$1.312.940.607 COP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166F2CF-9BDE-4041-8FC3-8DB9744550BD}"/>
              </a:ext>
            </a:extLst>
          </p:cNvPr>
          <p:cNvCxnSpPr/>
          <p:nvPr/>
        </p:nvCxnSpPr>
        <p:spPr>
          <a:xfrm>
            <a:off x="2128837" y="3070509"/>
            <a:ext cx="78581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267A0920-4F74-4845-B42A-E1CF6B7F2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92583"/>
              </p:ext>
            </p:extLst>
          </p:nvPr>
        </p:nvGraphicFramePr>
        <p:xfrm>
          <a:off x="1608464" y="4378262"/>
          <a:ext cx="897507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5560">
                  <a:extLst>
                    <a:ext uri="{9D8B030D-6E8A-4147-A177-3AD203B41FA5}">
                      <a16:colId xmlns:a16="http://schemas.microsoft.com/office/drawing/2014/main" val="560251669"/>
                    </a:ext>
                  </a:extLst>
                </a:gridCol>
                <a:gridCol w="2137126">
                  <a:extLst>
                    <a:ext uri="{9D8B030D-6E8A-4147-A177-3AD203B41FA5}">
                      <a16:colId xmlns:a16="http://schemas.microsoft.com/office/drawing/2014/main" val="1066720860"/>
                    </a:ext>
                  </a:extLst>
                </a:gridCol>
                <a:gridCol w="2492386">
                  <a:extLst>
                    <a:ext uri="{9D8B030D-6E8A-4147-A177-3AD203B41FA5}">
                      <a16:colId xmlns:a16="http://schemas.microsoft.com/office/drawing/2014/main" val="2852615810"/>
                    </a:ext>
                  </a:extLst>
                </a:gridCol>
              </a:tblGrid>
              <a:tr h="252683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Procesos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>
                    <a:solidFill>
                      <a:srgbClr val="8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77275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1740"/>
                  </a:ext>
                </a:extLst>
              </a:tr>
              <a:tr h="133470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6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de Menor Cuantía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$1.240.940.607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2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439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ctivo de imagen" ma:contentTypeID="0x0101009148F5A04DDD49CBA7127AADA5FB792B00AADE34325A8B49CDA8BB4DB53328F214002A666AF88BA14C47ACECDB46833B153F" ma:contentTypeVersion="1" ma:contentTypeDescription="Cargar una imagen." ma:contentTypeScope="" ma:versionID="532ff2aa01598bcf9328e82f019f331c">
  <xsd:schema xmlns:xsd="http://www.w3.org/2001/XMLSchema" xmlns:xs="http://www.w3.org/2001/XMLSchema" xmlns:p="http://schemas.microsoft.com/office/2006/metadata/properties" xmlns:ns1="http://schemas.microsoft.com/sharepoint/v3" xmlns:ns2="949421DA-9409-419F-A8EA-6F0AC9107959" xmlns:ns3="http://schemas.microsoft.com/sharepoint/v3/fields" targetNamespace="http://schemas.microsoft.com/office/2006/metadata/properties" ma:root="true" ma:fieldsID="aa57fd45bb83fd3fa2ee293921eeef86" ns1:_="" ns2:_="" ns3:_="">
    <xsd:import namespace="http://schemas.microsoft.com/sharepoint/v3"/>
    <xsd:import namespace="949421DA-9409-419F-A8EA-6F0AC9107959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Direcció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po de archivo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ipo de archivo HTML" ma:hidden="true" ma:internalName="HTML_x0020_File_x0020_Type" ma:readOnly="true">
      <xsd:simpleType>
        <xsd:restriction base="dms:Text"/>
      </xsd:simpleType>
    </xsd:element>
    <xsd:element name="FSObjType" ma:index="11" nillable="true" ma:displayName="Tipo de elemento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421DA-9409-419F-A8EA-6F0AC910795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La miniatura ya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La vista previa ya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Ancho" ma:internalName="ImageWidth" ma:readOnly="true">
      <xsd:simpleType>
        <xsd:restriction base="dms:Unknown"/>
      </xsd:simpleType>
    </xsd:element>
    <xsd:element name="ImageHeight" ma:index="22" nillable="true" ma:displayName="Alto" ma:internalName="ImageHeight" ma:readOnly="true">
      <xsd:simpleType>
        <xsd:restriction base="dms:Unknown"/>
      </xsd:simpleType>
    </xsd:element>
    <xsd:element name="ImageCreateDate" ma:index="25" nillable="true" ma:displayName="Fecha de captura de la imag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 ma:index="23" ma:displayName="Comentarios"/>
        <xsd:element name="keywords" minOccurs="0" maxOccurs="1" type="xsd:string" ma:index="14" ma:displayName="Palabras cl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949421DA-9409-419F-A8EA-6F0AC910795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D88258E-EA9B-4D5D-B6E0-BC6EB687E9D4}"/>
</file>

<file path=customXml/itemProps2.xml><?xml version="1.0" encoding="utf-8"?>
<ds:datastoreItem xmlns:ds="http://schemas.openxmlformats.org/officeDocument/2006/customXml" ds:itemID="{17FCACD4-A883-4821-8CBD-24A2BCF5B2B4}"/>
</file>

<file path=customXml/itemProps3.xml><?xml version="1.0" encoding="utf-8"?>
<ds:datastoreItem xmlns:ds="http://schemas.openxmlformats.org/officeDocument/2006/customXml" ds:itemID="{45733470-3949-481A-B701-A1C7E762A0E1}"/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2610</Words>
  <Application>Microsoft Office PowerPoint</Application>
  <PresentationFormat>Panorámica</PresentationFormat>
  <Paragraphs>476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FERIA TRANSPARENCIA NIVEL CENTRAL </dc:title>
  <dc:creator/>
  <cp:keywords/>
  <dc:description/>
  <cp:lastModifiedBy>Jazai Yozu Higuera Fragozo</cp:lastModifiedBy>
  <cp:revision>75</cp:revision>
  <dcterms:created xsi:type="dcterms:W3CDTF">2020-03-02T15:39:34Z</dcterms:created>
  <dcterms:modified xsi:type="dcterms:W3CDTF">2022-06-09T04:17:01Z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0x0101009148F5A04DDD49CBA7127AADA5FB792B00AADE34325A8B49CDA8BB4DB53328F214002A666AF88BA14C47ACECDB46833B153F</vt:lpwstr>
  </property>
</Properties>
</file>