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671" r:id="rId3"/>
    <p:sldId id="257" r:id="rId4"/>
    <p:sldId id="672" r:id="rId5"/>
    <p:sldId id="673" r:id="rId6"/>
    <p:sldId id="674" r:id="rId7"/>
    <p:sldId id="675" r:id="rId8"/>
    <p:sldId id="689" r:id="rId9"/>
    <p:sldId id="677" r:id="rId10"/>
    <p:sldId id="687" r:id="rId11"/>
    <p:sldId id="678" r:id="rId12"/>
    <p:sldId id="679" r:id="rId13"/>
    <p:sldId id="680" r:id="rId14"/>
    <p:sldId id="681" r:id="rId15"/>
    <p:sldId id="682" r:id="rId16"/>
    <p:sldId id="688" r:id="rId17"/>
    <p:sldId id="685" r:id="rId18"/>
    <p:sldId id="684" r:id="rId19"/>
    <p:sldId id="690" r:id="rId20"/>
    <p:sldId id="686" r:id="rId2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2" d="100"/>
          <a:sy n="62" d="100"/>
        </p:scale>
        <p:origin x="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67DCEA-4E50-4DD7-A4F0-29792DF8FD78}" type="datetimeFigureOut">
              <a:rPr lang="es-CO" smtClean="0"/>
              <a:t>07/05/2021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3596C3-A55B-49F3-A244-776DC81DB359}" type="slidenum">
              <a:rPr lang="es-CO" smtClean="0"/>
              <a:t>‹Nº›</a:t>
            </a:fld>
            <a:endParaRPr lang="es-CO"/>
          </a:p>
        </p:txBody>
      </p:sp>
    </p:spTree>
    <p:extLst>
      <p:ext uri="{BB962C8B-B14F-4D97-AF65-F5344CB8AC3E}">
        <p14:creationId xmlns:p14="http://schemas.microsoft.com/office/powerpoint/2010/main" val="3585925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EBC316-A0AE-4DB6-8D54-C63046B0D69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A63E63F0-1D6E-4714-B9BB-774B5C1D71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D526537F-2F38-41B2-8672-7EB0B23A9A40}"/>
              </a:ext>
            </a:extLst>
          </p:cNvPr>
          <p:cNvSpPr>
            <a:spLocks noGrp="1"/>
          </p:cNvSpPr>
          <p:nvPr>
            <p:ph type="dt" sz="half" idx="10"/>
          </p:nvPr>
        </p:nvSpPr>
        <p:spPr/>
        <p:txBody>
          <a:bodyPr/>
          <a:lstStyle/>
          <a:p>
            <a:fld id="{14138F09-792E-4701-B3D3-1772DEADDE1B}" type="datetimeFigureOut">
              <a:rPr lang="es-CO" smtClean="0"/>
              <a:t>07/05/2021</a:t>
            </a:fld>
            <a:endParaRPr lang="es-CO"/>
          </a:p>
        </p:txBody>
      </p:sp>
      <p:sp>
        <p:nvSpPr>
          <p:cNvPr id="5" name="Marcador de pie de página 4">
            <a:extLst>
              <a:ext uri="{FF2B5EF4-FFF2-40B4-BE49-F238E27FC236}">
                <a16:creationId xmlns:a16="http://schemas.microsoft.com/office/drawing/2014/main" id="{6C2CC699-DFE1-4D43-89B1-1C28E38A3CF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E9C4BDA-EA9F-439F-8CA1-F71564C1BF7E}"/>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739516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1171ED-2DDD-4EA8-96B0-98F6568C0E2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688BD00-9679-4ADD-86B6-2F44C34A1F8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37C3B4B-40D6-4697-B027-9EC922DB0201}"/>
              </a:ext>
            </a:extLst>
          </p:cNvPr>
          <p:cNvSpPr>
            <a:spLocks noGrp="1"/>
          </p:cNvSpPr>
          <p:nvPr>
            <p:ph type="dt" sz="half" idx="10"/>
          </p:nvPr>
        </p:nvSpPr>
        <p:spPr/>
        <p:txBody>
          <a:bodyPr/>
          <a:lstStyle/>
          <a:p>
            <a:fld id="{14138F09-792E-4701-B3D3-1772DEADDE1B}" type="datetimeFigureOut">
              <a:rPr lang="es-CO" smtClean="0"/>
              <a:t>07/05/2021</a:t>
            </a:fld>
            <a:endParaRPr lang="es-CO"/>
          </a:p>
        </p:txBody>
      </p:sp>
      <p:sp>
        <p:nvSpPr>
          <p:cNvPr id="5" name="Marcador de pie de página 4">
            <a:extLst>
              <a:ext uri="{FF2B5EF4-FFF2-40B4-BE49-F238E27FC236}">
                <a16:creationId xmlns:a16="http://schemas.microsoft.com/office/drawing/2014/main" id="{94915F44-4B0C-44E2-A3EF-5B43CA228A9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EECA163-AC92-4DA1-BDCF-46B18352BA61}"/>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395957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9840DCA-EB58-4334-84B5-E980B7414C5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4FB05E8-1F00-490E-B186-76CB896360E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E477067-12F2-4071-BACB-A954FB4D95E2}"/>
              </a:ext>
            </a:extLst>
          </p:cNvPr>
          <p:cNvSpPr>
            <a:spLocks noGrp="1"/>
          </p:cNvSpPr>
          <p:nvPr>
            <p:ph type="dt" sz="half" idx="10"/>
          </p:nvPr>
        </p:nvSpPr>
        <p:spPr/>
        <p:txBody>
          <a:bodyPr/>
          <a:lstStyle/>
          <a:p>
            <a:fld id="{14138F09-792E-4701-B3D3-1772DEADDE1B}" type="datetimeFigureOut">
              <a:rPr lang="es-CO" smtClean="0"/>
              <a:t>07/05/2021</a:t>
            </a:fld>
            <a:endParaRPr lang="es-CO"/>
          </a:p>
        </p:txBody>
      </p:sp>
      <p:sp>
        <p:nvSpPr>
          <p:cNvPr id="5" name="Marcador de pie de página 4">
            <a:extLst>
              <a:ext uri="{FF2B5EF4-FFF2-40B4-BE49-F238E27FC236}">
                <a16:creationId xmlns:a16="http://schemas.microsoft.com/office/drawing/2014/main" id="{178A4BE6-803E-48B8-A935-8ACD5066A39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BC4921E-96D5-4853-A5AC-0EFFE89D7B33}"/>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286885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944138-BBB6-4D1B-942E-4B61F4E4851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247E31C-370D-4487-89A7-B861F2EE5BF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25D460A-E58E-4B68-A93A-5FBEC99D90C7}"/>
              </a:ext>
            </a:extLst>
          </p:cNvPr>
          <p:cNvSpPr>
            <a:spLocks noGrp="1"/>
          </p:cNvSpPr>
          <p:nvPr>
            <p:ph type="dt" sz="half" idx="10"/>
          </p:nvPr>
        </p:nvSpPr>
        <p:spPr/>
        <p:txBody>
          <a:bodyPr/>
          <a:lstStyle/>
          <a:p>
            <a:fld id="{14138F09-792E-4701-B3D3-1772DEADDE1B}" type="datetimeFigureOut">
              <a:rPr lang="es-CO" smtClean="0"/>
              <a:t>07/05/2021</a:t>
            </a:fld>
            <a:endParaRPr lang="es-CO"/>
          </a:p>
        </p:txBody>
      </p:sp>
      <p:sp>
        <p:nvSpPr>
          <p:cNvPr id="5" name="Marcador de pie de página 4">
            <a:extLst>
              <a:ext uri="{FF2B5EF4-FFF2-40B4-BE49-F238E27FC236}">
                <a16:creationId xmlns:a16="http://schemas.microsoft.com/office/drawing/2014/main" id="{2B88C123-90C5-4337-9455-8BC1FD31471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67ACBA5-3EC7-4569-B4E2-7632078A4BAF}"/>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503113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603692-DA52-41DE-A5CF-56754821595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9628ED4-FAFD-4634-977C-6A4CF2F44B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75CD4BA-3035-4A3F-98BC-97B6D867571F}"/>
              </a:ext>
            </a:extLst>
          </p:cNvPr>
          <p:cNvSpPr>
            <a:spLocks noGrp="1"/>
          </p:cNvSpPr>
          <p:nvPr>
            <p:ph type="dt" sz="half" idx="10"/>
          </p:nvPr>
        </p:nvSpPr>
        <p:spPr/>
        <p:txBody>
          <a:bodyPr/>
          <a:lstStyle/>
          <a:p>
            <a:fld id="{14138F09-792E-4701-B3D3-1772DEADDE1B}" type="datetimeFigureOut">
              <a:rPr lang="es-CO" smtClean="0"/>
              <a:t>07/05/2021</a:t>
            </a:fld>
            <a:endParaRPr lang="es-CO"/>
          </a:p>
        </p:txBody>
      </p:sp>
      <p:sp>
        <p:nvSpPr>
          <p:cNvPr id="5" name="Marcador de pie de página 4">
            <a:extLst>
              <a:ext uri="{FF2B5EF4-FFF2-40B4-BE49-F238E27FC236}">
                <a16:creationId xmlns:a16="http://schemas.microsoft.com/office/drawing/2014/main" id="{A78C2365-AD56-4756-A68B-4B330C7273C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73F43C5-CFCD-411B-AAC8-EB3A16CC7101}"/>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3609940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1EEC-4CCC-4DAC-9D6C-39E37111701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7969007-1026-46C5-80E9-C12C5038008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86F0D8BE-5C60-40F9-9CF1-B2E3EBE52A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161E0F67-8978-4D68-8A5C-BE9638480B8E}"/>
              </a:ext>
            </a:extLst>
          </p:cNvPr>
          <p:cNvSpPr>
            <a:spLocks noGrp="1"/>
          </p:cNvSpPr>
          <p:nvPr>
            <p:ph type="dt" sz="half" idx="10"/>
          </p:nvPr>
        </p:nvSpPr>
        <p:spPr/>
        <p:txBody>
          <a:bodyPr/>
          <a:lstStyle/>
          <a:p>
            <a:fld id="{14138F09-792E-4701-B3D3-1772DEADDE1B}" type="datetimeFigureOut">
              <a:rPr lang="es-CO" smtClean="0"/>
              <a:t>07/05/2021</a:t>
            </a:fld>
            <a:endParaRPr lang="es-CO"/>
          </a:p>
        </p:txBody>
      </p:sp>
      <p:sp>
        <p:nvSpPr>
          <p:cNvPr id="6" name="Marcador de pie de página 5">
            <a:extLst>
              <a:ext uri="{FF2B5EF4-FFF2-40B4-BE49-F238E27FC236}">
                <a16:creationId xmlns:a16="http://schemas.microsoft.com/office/drawing/2014/main" id="{BC2321B2-5ADD-4F51-BF16-5B6807C5937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134E0CB-F895-4F9C-B07D-3971BA1FAC0D}"/>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288948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90C7AC-0A63-4EFF-B20C-43F37E3AAE4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06C663F-E040-4240-B09F-D51CE7E2F3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81A1469-4606-4DF5-A0BC-6FBF713859F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15617D60-8F7C-40DE-84CA-B318390B88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E825C18-1425-458D-81D3-FEC6FC8842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D0EDAC33-3A40-4AB0-AE80-C0AB2CA1B43B}"/>
              </a:ext>
            </a:extLst>
          </p:cNvPr>
          <p:cNvSpPr>
            <a:spLocks noGrp="1"/>
          </p:cNvSpPr>
          <p:nvPr>
            <p:ph type="dt" sz="half" idx="10"/>
          </p:nvPr>
        </p:nvSpPr>
        <p:spPr/>
        <p:txBody>
          <a:bodyPr/>
          <a:lstStyle/>
          <a:p>
            <a:fld id="{14138F09-792E-4701-B3D3-1772DEADDE1B}" type="datetimeFigureOut">
              <a:rPr lang="es-CO" smtClean="0"/>
              <a:t>07/05/2021</a:t>
            </a:fld>
            <a:endParaRPr lang="es-CO"/>
          </a:p>
        </p:txBody>
      </p:sp>
      <p:sp>
        <p:nvSpPr>
          <p:cNvPr id="8" name="Marcador de pie de página 7">
            <a:extLst>
              <a:ext uri="{FF2B5EF4-FFF2-40B4-BE49-F238E27FC236}">
                <a16:creationId xmlns:a16="http://schemas.microsoft.com/office/drawing/2014/main" id="{DA9FD7DC-F77F-457C-8824-E1C97250F74F}"/>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36C7E945-07A8-40B1-8BF3-D5BBF3ABD350}"/>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2564204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A17723-1939-416B-9E13-74A845E9A61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62559A84-2459-4CAA-9C72-6C3A77CE8BE3}"/>
              </a:ext>
            </a:extLst>
          </p:cNvPr>
          <p:cNvSpPr>
            <a:spLocks noGrp="1"/>
          </p:cNvSpPr>
          <p:nvPr>
            <p:ph type="dt" sz="half" idx="10"/>
          </p:nvPr>
        </p:nvSpPr>
        <p:spPr/>
        <p:txBody>
          <a:bodyPr/>
          <a:lstStyle/>
          <a:p>
            <a:fld id="{14138F09-792E-4701-B3D3-1772DEADDE1B}" type="datetimeFigureOut">
              <a:rPr lang="es-CO" smtClean="0"/>
              <a:t>07/05/2021</a:t>
            </a:fld>
            <a:endParaRPr lang="es-CO"/>
          </a:p>
        </p:txBody>
      </p:sp>
      <p:sp>
        <p:nvSpPr>
          <p:cNvPr id="4" name="Marcador de pie de página 3">
            <a:extLst>
              <a:ext uri="{FF2B5EF4-FFF2-40B4-BE49-F238E27FC236}">
                <a16:creationId xmlns:a16="http://schemas.microsoft.com/office/drawing/2014/main" id="{C76531DE-E9D8-4836-9B1A-8DA81A599F47}"/>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9036D842-77BB-4493-8F8B-46F502381003}"/>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702478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678D9B0-21E4-466E-BB10-9213AF6FD07E}"/>
              </a:ext>
            </a:extLst>
          </p:cNvPr>
          <p:cNvSpPr>
            <a:spLocks noGrp="1"/>
          </p:cNvSpPr>
          <p:nvPr>
            <p:ph type="dt" sz="half" idx="10"/>
          </p:nvPr>
        </p:nvSpPr>
        <p:spPr/>
        <p:txBody>
          <a:bodyPr/>
          <a:lstStyle/>
          <a:p>
            <a:fld id="{14138F09-792E-4701-B3D3-1772DEADDE1B}" type="datetimeFigureOut">
              <a:rPr lang="es-CO" smtClean="0"/>
              <a:t>07/05/2021</a:t>
            </a:fld>
            <a:endParaRPr lang="es-CO"/>
          </a:p>
        </p:txBody>
      </p:sp>
      <p:sp>
        <p:nvSpPr>
          <p:cNvPr id="3" name="Marcador de pie de página 2">
            <a:extLst>
              <a:ext uri="{FF2B5EF4-FFF2-40B4-BE49-F238E27FC236}">
                <a16:creationId xmlns:a16="http://schemas.microsoft.com/office/drawing/2014/main" id="{9E12C5E9-DAC1-4916-9E3B-DF85058FE8B8}"/>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F7660B33-E3F8-4FC7-AAAF-FFB1CDB7F91C}"/>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2388411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109570-CFA1-4C5F-842B-0D56F75D01F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8D2AD04-9214-4107-8CC4-4732C6477A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C41FC881-E374-4EB5-80E2-CDC1D23B2A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4FEBE84-9634-43F8-B631-F98DBC987106}"/>
              </a:ext>
            </a:extLst>
          </p:cNvPr>
          <p:cNvSpPr>
            <a:spLocks noGrp="1"/>
          </p:cNvSpPr>
          <p:nvPr>
            <p:ph type="dt" sz="half" idx="10"/>
          </p:nvPr>
        </p:nvSpPr>
        <p:spPr/>
        <p:txBody>
          <a:bodyPr/>
          <a:lstStyle/>
          <a:p>
            <a:fld id="{14138F09-792E-4701-B3D3-1772DEADDE1B}" type="datetimeFigureOut">
              <a:rPr lang="es-CO" smtClean="0"/>
              <a:t>07/05/2021</a:t>
            </a:fld>
            <a:endParaRPr lang="es-CO"/>
          </a:p>
        </p:txBody>
      </p:sp>
      <p:sp>
        <p:nvSpPr>
          <p:cNvPr id="6" name="Marcador de pie de página 5">
            <a:extLst>
              <a:ext uri="{FF2B5EF4-FFF2-40B4-BE49-F238E27FC236}">
                <a16:creationId xmlns:a16="http://schemas.microsoft.com/office/drawing/2014/main" id="{415E8EF0-5CD1-48E4-B76F-4F15D1EE443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7D561E1-4D39-4E19-B46A-31F918A6BE78}"/>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828798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96147A-FB7D-43D4-A00E-0FCC463EE77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48E68413-341F-465C-B805-CA7390F1A4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A8683CC8-6313-451A-9916-5FD2452AA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3211012-B598-4E59-9C66-42FF6C759294}"/>
              </a:ext>
            </a:extLst>
          </p:cNvPr>
          <p:cNvSpPr>
            <a:spLocks noGrp="1"/>
          </p:cNvSpPr>
          <p:nvPr>
            <p:ph type="dt" sz="half" idx="10"/>
          </p:nvPr>
        </p:nvSpPr>
        <p:spPr/>
        <p:txBody>
          <a:bodyPr/>
          <a:lstStyle/>
          <a:p>
            <a:fld id="{14138F09-792E-4701-B3D3-1772DEADDE1B}" type="datetimeFigureOut">
              <a:rPr lang="es-CO" smtClean="0"/>
              <a:t>07/05/2021</a:t>
            </a:fld>
            <a:endParaRPr lang="es-CO"/>
          </a:p>
        </p:txBody>
      </p:sp>
      <p:sp>
        <p:nvSpPr>
          <p:cNvPr id="6" name="Marcador de pie de página 5">
            <a:extLst>
              <a:ext uri="{FF2B5EF4-FFF2-40B4-BE49-F238E27FC236}">
                <a16:creationId xmlns:a16="http://schemas.microsoft.com/office/drawing/2014/main" id="{55F49BA0-4BD6-4111-98F6-43F17C9F724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3EBA01A-356A-45D0-BC08-04599BBD804F}"/>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716914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C557F3F-9D95-489B-9C8F-E3AB60CBF7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8A05867-40EF-4EA1-B672-062F2C1CCA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767B0B0-DC3C-446D-8AA3-668E3319EB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138F09-792E-4701-B3D3-1772DEADDE1B}" type="datetimeFigureOut">
              <a:rPr lang="es-CO" smtClean="0"/>
              <a:t>07/05/2021</a:t>
            </a:fld>
            <a:endParaRPr lang="es-CO"/>
          </a:p>
        </p:txBody>
      </p:sp>
      <p:sp>
        <p:nvSpPr>
          <p:cNvPr id="5" name="Marcador de pie de página 4">
            <a:extLst>
              <a:ext uri="{FF2B5EF4-FFF2-40B4-BE49-F238E27FC236}">
                <a16:creationId xmlns:a16="http://schemas.microsoft.com/office/drawing/2014/main" id="{83F77034-4275-49F9-B5A4-B877B1309F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F9C6E98A-346A-4E1D-8DA9-70CEB8FA23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AEBA1D-D507-493A-9A56-A1E9DC555F57}" type="slidenum">
              <a:rPr lang="es-CO" smtClean="0"/>
              <a:t>‹Nº›</a:t>
            </a:fld>
            <a:endParaRPr lang="es-CO"/>
          </a:p>
        </p:txBody>
      </p:sp>
    </p:spTree>
    <p:extLst>
      <p:ext uri="{BB962C8B-B14F-4D97-AF65-F5344CB8AC3E}">
        <p14:creationId xmlns:p14="http://schemas.microsoft.com/office/powerpoint/2010/main" val="2279354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aerocivil.gov.co/atencion/transparencia/contratacion/Paginas/Plan-Adquisiciones.asp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aerocivil.gov.co/aerocivil/Feria-Transparencia/registr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F159336-F0B0-450C-8193-4CE198451054}"/>
              </a:ext>
            </a:extLst>
          </p:cNvPr>
          <p:cNvSpPr txBox="1">
            <a:spLocks/>
          </p:cNvSpPr>
          <p:nvPr/>
        </p:nvSpPr>
        <p:spPr>
          <a:xfrm>
            <a:off x="1549717" y="5110164"/>
            <a:ext cx="105156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000" b="1" dirty="0">
                <a:solidFill>
                  <a:srgbClr val="002060"/>
                </a:solidFill>
                <a:latin typeface="Arial" panose="020B0604020202020204" pitchFamily="34" charset="0"/>
                <a:cs typeface="Arial" panose="020B0604020202020204" pitchFamily="34" charset="0"/>
              </a:rPr>
              <a:t>INFORME RESULTADOS FERIA DE LA TRANSPARENCIA MARZO 2021- ESPACIO PARA RENDICIÓN DE CUENTAS</a:t>
            </a:r>
            <a:endParaRPr lang="es-CO" sz="3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0165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17233" y="59785"/>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3. EJECUCIÓN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110" y="5471829"/>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517233" y="1151915"/>
            <a:ext cx="10254089" cy="3662541"/>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3.3 ESPACIO DE DIALOGO Y PARTICIPACIÓN</a:t>
            </a:r>
          </a:p>
          <a:p>
            <a:pPr algn="just"/>
            <a:endParaRPr lang="es-CO" sz="1600" b="1" dirty="0">
              <a:solidFill>
                <a:srgbClr val="002060"/>
              </a:solidFill>
              <a:latin typeface="Arial" panose="020B0604020202020204" pitchFamily="34" charset="0"/>
              <a:ea typeface="+mj-ea"/>
              <a:cs typeface="Arial" panose="020B0604020202020204" pitchFamily="34" charset="0"/>
            </a:endParaRPr>
          </a:p>
          <a:p>
            <a:pPr algn="just"/>
            <a:r>
              <a:rPr lang="es-CO" dirty="0">
                <a:solidFill>
                  <a:srgbClr val="002060"/>
                </a:solidFill>
                <a:latin typeface="Arial" panose="020B0604020202020204" pitchFamily="34" charset="0"/>
                <a:ea typeface="+mj-ea"/>
                <a:cs typeface="Arial" panose="020B0604020202020204" pitchFamily="34" charset="0"/>
              </a:rPr>
              <a:t>La segunda feria de transparencia 2021 realizada virtualmente a nivel nacional, se llevó a cabo en 5 sesiones, así:</a:t>
            </a:r>
          </a:p>
          <a:p>
            <a:pPr algn="just"/>
            <a:endParaRPr lang="es-CO" dirty="0">
              <a:solidFill>
                <a:srgbClr val="002060"/>
              </a:solidFill>
              <a:latin typeface="Arial" panose="020B0604020202020204" pitchFamily="34" charset="0"/>
              <a:ea typeface="+mj-ea"/>
              <a:cs typeface="Arial" panose="020B0604020202020204" pitchFamily="34" charset="0"/>
            </a:endParaRPr>
          </a:p>
          <a:p>
            <a:pPr marL="285750" indent="-285750" algn="just">
              <a:buFont typeface="Wingdings" panose="05000000000000000000" pitchFamily="2" charset="2"/>
              <a:buChar char="q"/>
            </a:pPr>
            <a:r>
              <a:rPr lang="es-CO" dirty="0">
                <a:solidFill>
                  <a:srgbClr val="002060"/>
                </a:solidFill>
                <a:latin typeface="Arial" panose="020B0604020202020204" pitchFamily="34" charset="0"/>
                <a:ea typeface="+mj-ea"/>
                <a:cs typeface="Arial" panose="020B0604020202020204" pitchFamily="34" charset="0"/>
              </a:rPr>
              <a:t>Nivel Central (incluyó Regional Atlántico y Cundinamarca) 02 de marzo</a:t>
            </a:r>
          </a:p>
          <a:p>
            <a:pPr marL="285750" indent="-285750" algn="just">
              <a:buFont typeface="Wingdings" panose="05000000000000000000" pitchFamily="2" charset="2"/>
              <a:buChar char="q"/>
            </a:pPr>
            <a:r>
              <a:rPr lang="es-CO" dirty="0">
                <a:solidFill>
                  <a:srgbClr val="002060"/>
                </a:solidFill>
                <a:latin typeface="Arial" panose="020B0604020202020204" pitchFamily="34" charset="0"/>
                <a:ea typeface="+mj-ea"/>
                <a:cs typeface="Arial" panose="020B0604020202020204" pitchFamily="34" charset="0"/>
              </a:rPr>
              <a:t>Regional Valle 11 de marzo</a:t>
            </a:r>
          </a:p>
          <a:p>
            <a:pPr marL="285750" indent="-285750" algn="just">
              <a:buFont typeface="Wingdings" panose="05000000000000000000" pitchFamily="2" charset="2"/>
              <a:buChar char="q"/>
            </a:pPr>
            <a:r>
              <a:rPr lang="es-CO" dirty="0">
                <a:solidFill>
                  <a:srgbClr val="002060"/>
                </a:solidFill>
                <a:latin typeface="Arial" panose="020B0604020202020204" pitchFamily="34" charset="0"/>
                <a:ea typeface="+mj-ea"/>
                <a:cs typeface="Arial" panose="020B0604020202020204" pitchFamily="34" charset="0"/>
              </a:rPr>
              <a:t>Regional Antioquia 12 de marzo</a:t>
            </a:r>
          </a:p>
          <a:p>
            <a:pPr marL="285750" indent="-285750" algn="just">
              <a:buFont typeface="Wingdings" panose="05000000000000000000" pitchFamily="2" charset="2"/>
              <a:buChar char="q"/>
            </a:pPr>
            <a:r>
              <a:rPr lang="es-CO" dirty="0">
                <a:solidFill>
                  <a:srgbClr val="002060"/>
                </a:solidFill>
                <a:latin typeface="Arial" panose="020B0604020202020204" pitchFamily="34" charset="0"/>
                <a:ea typeface="+mj-ea"/>
                <a:cs typeface="Arial" panose="020B0604020202020204" pitchFamily="34" charset="0"/>
              </a:rPr>
              <a:t>Regional Meta 15 de  marzo</a:t>
            </a:r>
          </a:p>
          <a:p>
            <a:pPr marL="285750" indent="-285750" algn="just">
              <a:buFont typeface="Wingdings" panose="05000000000000000000" pitchFamily="2" charset="2"/>
              <a:buChar char="q"/>
            </a:pPr>
            <a:r>
              <a:rPr lang="es-CO" dirty="0">
                <a:solidFill>
                  <a:srgbClr val="002060"/>
                </a:solidFill>
                <a:latin typeface="Arial" panose="020B0604020202020204" pitchFamily="34" charset="0"/>
                <a:ea typeface="+mj-ea"/>
                <a:cs typeface="Arial" panose="020B0604020202020204" pitchFamily="34" charset="0"/>
              </a:rPr>
              <a:t>Regional Norte de Santander 16 de marzo</a:t>
            </a:r>
          </a:p>
          <a:p>
            <a:pPr algn="just"/>
            <a:endParaRPr lang="es-CO" dirty="0">
              <a:solidFill>
                <a:srgbClr val="002060"/>
              </a:solidFill>
              <a:latin typeface="Arial" panose="020B0604020202020204" pitchFamily="34" charset="0"/>
              <a:ea typeface="+mj-ea"/>
              <a:cs typeface="Arial" panose="020B0604020202020204" pitchFamily="34" charset="0"/>
            </a:endParaRPr>
          </a:p>
          <a:p>
            <a:pPr algn="just"/>
            <a:r>
              <a:rPr lang="es-CO" dirty="0">
                <a:solidFill>
                  <a:srgbClr val="002060"/>
                </a:solidFill>
                <a:latin typeface="Arial" panose="020B0604020202020204" pitchFamily="34" charset="0"/>
                <a:ea typeface="+mj-ea"/>
                <a:cs typeface="Arial" panose="020B0604020202020204" pitchFamily="34" charset="0"/>
              </a:rPr>
              <a:t>La feria de transparencia contó con una participación total de 314 interesados, 76 externos y 238 de la Entidad, de acuerdo a registros de asistentes.</a:t>
            </a:r>
            <a:endParaRPr lang="es-CO" dirty="0">
              <a:solidFill>
                <a:schemeClr val="tx2"/>
              </a:solidFill>
            </a:endParaRPr>
          </a:p>
        </p:txBody>
      </p:sp>
    </p:spTree>
    <p:extLst>
      <p:ext uri="{BB962C8B-B14F-4D97-AF65-F5344CB8AC3E}">
        <p14:creationId xmlns:p14="http://schemas.microsoft.com/office/powerpoint/2010/main" val="2415942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17233" y="59785"/>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3. EJECUCIÓN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110" y="5471829"/>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517232" y="764458"/>
            <a:ext cx="10254089" cy="1107996"/>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3.3 ESPACIO DE DIALOGO Y PARTICIPACIÓN</a:t>
            </a:r>
          </a:p>
          <a:p>
            <a:pPr algn="just"/>
            <a:r>
              <a:rPr lang="es-CO" sz="1600" dirty="0">
                <a:solidFill>
                  <a:schemeClr val="tx2"/>
                </a:solidFill>
              </a:rPr>
              <a:t>Durante la feria 2021 del 02 de marzo Nivel Central (incluyó Regional Atlántico y Cundinamarca) los participantes realizaron 3 preguntas en total a través del chat dispuesto, a continuación se mencionan las preguntas y sus respectivas respuestas:</a:t>
            </a:r>
          </a:p>
        </p:txBody>
      </p:sp>
      <p:sp>
        <p:nvSpPr>
          <p:cNvPr id="3" name="Rectángulo 2">
            <a:extLst>
              <a:ext uri="{FF2B5EF4-FFF2-40B4-BE49-F238E27FC236}">
                <a16:creationId xmlns:a16="http://schemas.microsoft.com/office/drawing/2014/main" id="{1D092484-2B18-4314-B602-C868E66B61ED}"/>
              </a:ext>
            </a:extLst>
          </p:cNvPr>
          <p:cNvSpPr/>
          <p:nvPr/>
        </p:nvSpPr>
        <p:spPr>
          <a:xfrm>
            <a:off x="827197" y="1826945"/>
            <a:ext cx="4271743" cy="1664558"/>
          </a:xfrm>
          <a:prstGeom prst="rect">
            <a:avLst/>
          </a:prstGeom>
        </p:spPr>
        <p:txBody>
          <a:bodyPr wrap="square">
            <a:spAutoFit/>
          </a:bodyPr>
          <a:lstStyle/>
          <a:p>
            <a:pPr marL="457200">
              <a:lnSpc>
                <a:spcPct val="107000"/>
              </a:lnSpc>
              <a:spcAft>
                <a:spcPts val="0"/>
              </a:spcAft>
            </a:pPr>
            <a:r>
              <a:rPr lang="es-CO" sz="12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p>
          <a:p>
            <a:pPr lvl="0" algn="just">
              <a:lnSpc>
                <a:spcPct val="107000"/>
              </a:lnSpc>
              <a:spcAft>
                <a:spcPts val="0"/>
              </a:spcAft>
            </a:pPr>
            <a:r>
              <a:rPr lang="es-CO" sz="12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Pregunta Anónimo</a:t>
            </a:r>
            <a:r>
              <a:rPr lang="es-CO" sz="12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Que está haciendo la entidad para el tema de DESMATERIZALICIÓN (IDENTIFICACIÓN)?</a:t>
            </a:r>
          </a:p>
          <a:p>
            <a:pPr lvl="0" algn="just">
              <a:lnSpc>
                <a:spcPct val="107000"/>
              </a:lnSpc>
              <a:spcAft>
                <a:spcPts val="0"/>
              </a:spcAft>
            </a:pPr>
            <a:endParaRPr lang="es-CO" sz="12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r>
              <a:rPr lang="es-CO" sz="1200" b="1" i="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Respuesta : </a:t>
            </a:r>
            <a:r>
              <a:rPr lang="es-CO" sz="1200" i="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“De acuerdo con la formulación de la pregunta solicitamos al interesado precisar sobre el tema, indicando a qué norma o requerimiento se refiere en términos de IDENTIFICACIÓN, con el propósito de atender su inquietud. “</a:t>
            </a:r>
          </a:p>
        </p:txBody>
      </p:sp>
      <p:sp>
        <p:nvSpPr>
          <p:cNvPr id="5" name="Rectángulo 4">
            <a:extLst>
              <a:ext uri="{FF2B5EF4-FFF2-40B4-BE49-F238E27FC236}">
                <a16:creationId xmlns:a16="http://schemas.microsoft.com/office/drawing/2014/main" id="{E6203C3A-3408-442E-AE19-CB4FC1C31225}"/>
              </a:ext>
            </a:extLst>
          </p:cNvPr>
          <p:cNvSpPr/>
          <p:nvPr/>
        </p:nvSpPr>
        <p:spPr>
          <a:xfrm>
            <a:off x="7290382" y="1790260"/>
            <a:ext cx="4772809" cy="2257413"/>
          </a:xfrm>
          <a:prstGeom prst="rect">
            <a:avLst/>
          </a:prstGeom>
        </p:spPr>
        <p:txBody>
          <a:bodyPr wrap="square">
            <a:spAutoFit/>
          </a:bodyPr>
          <a:lstStyle/>
          <a:p>
            <a:pPr lvl="0" algn="just">
              <a:lnSpc>
                <a:spcPct val="107000"/>
              </a:lnSpc>
              <a:spcAft>
                <a:spcPts val="0"/>
              </a:spcAft>
            </a:pPr>
            <a:r>
              <a:rPr lang="es-CO" sz="12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Pregunta Anónimo:  </a:t>
            </a:r>
            <a:r>
              <a:rPr lang="es-CO" sz="12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La entidad tiene pensado cumplir con el Decreto 2106 sobre Identificación Digital?</a:t>
            </a:r>
          </a:p>
          <a:p>
            <a:pPr lvl="0" algn="just">
              <a:lnSpc>
                <a:spcPct val="107000"/>
              </a:lnSpc>
              <a:spcAft>
                <a:spcPts val="0"/>
              </a:spcAft>
            </a:pPr>
            <a:endParaRPr lang="es-CO" sz="12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r>
              <a:rPr lang="es-CO" sz="12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Respuesta:</a:t>
            </a:r>
            <a:r>
              <a:rPr lang="es-CO" sz="12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s-CO" sz="1200" i="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“SI se tiene pensado este cumplimiento, ya que es una disposición de ley que obliga a las Entidades Públicas integrarse y a hacer uso del modelo de Servicios Ciudadanos Digitales, El Decreto 2106 de 2019 en su artículo 9, obliga a las entidades públicas a integrarse y a hacer uso del modelo de Servicios Ciudadanos Digitales, y el Decreto 620 de 2 de mayo de 2020, establece los lineamientos generales en su uso y operación…”</a:t>
            </a:r>
          </a:p>
          <a:p>
            <a:pPr marL="457200" algn="just">
              <a:lnSpc>
                <a:spcPct val="107000"/>
              </a:lnSpc>
              <a:spcAft>
                <a:spcPts val="0"/>
              </a:spcAft>
            </a:pPr>
            <a:r>
              <a:rPr lang="es-CO" sz="12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6" name="Rectángulo 5">
            <a:extLst>
              <a:ext uri="{FF2B5EF4-FFF2-40B4-BE49-F238E27FC236}">
                <a16:creationId xmlns:a16="http://schemas.microsoft.com/office/drawing/2014/main" id="{7B803863-68D3-48DF-93AB-208119D567A0}"/>
              </a:ext>
            </a:extLst>
          </p:cNvPr>
          <p:cNvSpPr/>
          <p:nvPr/>
        </p:nvSpPr>
        <p:spPr>
          <a:xfrm>
            <a:off x="2515213" y="3659222"/>
            <a:ext cx="6155770" cy="2652649"/>
          </a:xfrm>
          <a:prstGeom prst="rect">
            <a:avLst/>
          </a:prstGeom>
        </p:spPr>
        <p:txBody>
          <a:bodyPr wrap="square">
            <a:spAutoFit/>
          </a:bodyPr>
          <a:lstStyle/>
          <a:p>
            <a:pPr marL="457200" algn="just">
              <a:lnSpc>
                <a:spcPct val="107000"/>
              </a:lnSpc>
              <a:spcAft>
                <a:spcPts val="0"/>
              </a:spcAft>
            </a:pPr>
            <a:r>
              <a:rPr lang="es-CO" sz="12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p>
          <a:p>
            <a:pPr lvl="0" algn="just">
              <a:lnSpc>
                <a:spcPct val="107000"/>
              </a:lnSpc>
              <a:spcAft>
                <a:spcPts val="0"/>
              </a:spcAft>
            </a:pPr>
            <a:r>
              <a:rPr lang="es-CO" sz="12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Pregunta José Borjas de PowerSun S.A.S.:</a:t>
            </a:r>
            <a:r>
              <a:rPr lang="es-CO" sz="12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¿Qué proyectos tienen a futuro o por planificar en el rubro de UPS, plantas eléctricas y energías renovables?</a:t>
            </a:r>
          </a:p>
          <a:p>
            <a:pPr lvl="0" algn="just">
              <a:lnSpc>
                <a:spcPct val="107000"/>
              </a:lnSpc>
              <a:spcAft>
                <a:spcPts val="0"/>
              </a:spcAft>
            </a:pPr>
            <a:endParaRPr lang="es-CO" sz="12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r>
              <a:rPr lang="es-CO" sz="12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Respuesta</a:t>
            </a:r>
            <a:r>
              <a:rPr lang="es-CO" sz="1200" b="1" i="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a:t>
            </a:r>
            <a:r>
              <a:rPr lang="es-CO" sz="1200" i="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 La Entidad contempla para la presente vigencia adquirir y mantener los equipos que conforman los sistemas de aeronavegación que se requieren en la utilización de sistemas autónomos de generación de energía, principalmente grupos electrógenos (plantas eléctricas) con sus respectivos controles automatizados, sistemas ininterrumpidos de potencia - UPS, Sistemas de Energía Foto Voltaica (solar), así las cosas todos los proyectos relacionados pueden ser consultados en la página de la Aerocivil :</a:t>
            </a:r>
          </a:p>
          <a:p>
            <a:pPr marL="450215" algn="just">
              <a:lnSpc>
                <a:spcPct val="107000"/>
              </a:lnSpc>
              <a:spcAft>
                <a:spcPts val="0"/>
              </a:spcAft>
            </a:pPr>
            <a:r>
              <a:rPr lang="es-CO" sz="1200" i="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p>
          <a:p>
            <a:pPr marL="450215" algn="just">
              <a:lnSpc>
                <a:spcPct val="107000"/>
              </a:lnSpc>
              <a:spcAft>
                <a:spcPts val="0"/>
              </a:spcAft>
            </a:pPr>
            <a:r>
              <a:rPr lang="es-CO" sz="1200" i="1" u="sng"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https://www.aerocivil.gov.co/atencion/transparencia/contratacion/Paginas/Plan-Adquisiciones.aspx</a:t>
            </a:r>
            <a:r>
              <a:rPr lang="es-CO" sz="1200" i="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 se estiman 16 procesos ..” </a:t>
            </a:r>
          </a:p>
        </p:txBody>
      </p:sp>
      <p:pic>
        <p:nvPicPr>
          <p:cNvPr id="8" name="Imagen 7">
            <a:extLst>
              <a:ext uri="{FF2B5EF4-FFF2-40B4-BE49-F238E27FC236}">
                <a16:creationId xmlns:a16="http://schemas.microsoft.com/office/drawing/2014/main" id="{8B69FCAF-2695-4A19-80DB-C7150406A771}"/>
              </a:ext>
            </a:extLst>
          </p:cNvPr>
          <p:cNvPicPr>
            <a:picLocks noChangeAspect="1"/>
          </p:cNvPicPr>
          <p:nvPr/>
        </p:nvPicPr>
        <p:blipFill rotWithShape="1">
          <a:blip r:embed="rId5"/>
          <a:srcRect l="60853" t="23173" r="28879" b="60662"/>
          <a:stretch/>
        </p:blipFill>
        <p:spPr>
          <a:xfrm>
            <a:off x="200966" y="2056582"/>
            <a:ext cx="626231" cy="554294"/>
          </a:xfrm>
          <a:prstGeom prst="rect">
            <a:avLst/>
          </a:prstGeom>
        </p:spPr>
      </p:pic>
      <p:pic>
        <p:nvPicPr>
          <p:cNvPr id="9" name="Imagen 8">
            <a:extLst>
              <a:ext uri="{FF2B5EF4-FFF2-40B4-BE49-F238E27FC236}">
                <a16:creationId xmlns:a16="http://schemas.microsoft.com/office/drawing/2014/main" id="{BF84B8F2-1641-4243-AE0D-E37AFC2597ED}"/>
              </a:ext>
            </a:extLst>
          </p:cNvPr>
          <p:cNvPicPr>
            <a:picLocks noChangeAspect="1"/>
          </p:cNvPicPr>
          <p:nvPr/>
        </p:nvPicPr>
        <p:blipFill rotWithShape="1">
          <a:blip r:embed="rId5"/>
          <a:srcRect l="71120" t="22359" r="19012" b="60663"/>
          <a:stretch/>
        </p:blipFill>
        <p:spPr>
          <a:xfrm>
            <a:off x="6591568" y="1791256"/>
            <a:ext cx="573824" cy="555053"/>
          </a:xfrm>
          <a:prstGeom prst="rect">
            <a:avLst/>
          </a:prstGeom>
        </p:spPr>
      </p:pic>
      <p:pic>
        <p:nvPicPr>
          <p:cNvPr id="10" name="Imagen 9">
            <a:extLst>
              <a:ext uri="{FF2B5EF4-FFF2-40B4-BE49-F238E27FC236}">
                <a16:creationId xmlns:a16="http://schemas.microsoft.com/office/drawing/2014/main" id="{17EB8CCB-A337-4D0E-9111-058666BF609A}"/>
              </a:ext>
            </a:extLst>
          </p:cNvPr>
          <p:cNvPicPr>
            <a:picLocks noChangeAspect="1"/>
          </p:cNvPicPr>
          <p:nvPr/>
        </p:nvPicPr>
        <p:blipFill rotWithShape="1">
          <a:blip r:embed="rId5"/>
          <a:srcRect l="80989" t="23173" r="9830" b="60663"/>
          <a:stretch/>
        </p:blipFill>
        <p:spPr>
          <a:xfrm>
            <a:off x="1916393" y="3975348"/>
            <a:ext cx="536325" cy="506317"/>
          </a:xfrm>
          <a:prstGeom prst="rect">
            <a:avLst/>
          </a:prstGeom>
        </p:spPr>
      </p:pic>
    </p:spTree>
    <p:extLst>
      <p:ext uri="{BB962C8B-B14F-4D97-AF65-F5344CB8AC3E}">
        <p14:creationId xmlns:p14="http://schemas.microsoft.com/office/powerpoint/2010/main" val="1268517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76226" y="0"/>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4. RESULTADOS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110" y="5471829"/>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32026" y="592643"/>
            <a:ext cx="11727947" cy="1877437"/>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4.1 EVALUACIÓN GENERAL DE LA FERIA DE TRANSPARENCIA</a:t>
            </a:r>
          </a:p>
          <a:p>
            <a:pPr algn="just"/>
            <a:endParaRPr lang="es-CO" b="1" dirty="0">
              <a:solidFill>
                <a:srgbClr val="002060"/>
              </a:solidFill>
              <a:latin typeface="Arial" panose="020B0604020202020204" pitchFamily="34" charset="0"/>
              <a:ea typeface="+mj-ea"/>
              <a:cs typeface="Arial" panose="020B0604020202020204" pitchFamily="34" charset="0"/>
            </a:endParaRPr>
          </a:p>
          <a:p>
            <a:pPr marL="285750" indent="-285750" algn="just">
              <a:buFont typeface="Wingdings" panose="05000000000000000000" pitchFamily="2" charset="2"/>
              <a:buChar char="ü"/>
            </a:pPr>
            <a:r>
              <a:rPr lang="es-CO" sz="1600" dirty="0">
                <a:solidFill>
                  <a:schemeClr val="tx2"/>
                </a:solidFill>
              </a:rPr>
              <a:t>Se realizo las ferias de transparencia de marzo, en las cuales se socializó el Plan Anual de Adquisiciones - PAA y el proceso de gestión de compra y contratación publica, como también se aplicó la herramientas de medición de la percepción, cumpliendo con el objetivo propuesto.</a:t>
            </a:r>
          </a:p>
          <a:p>
            <a:pPr marL="285750" indent="-285750">
              <a:buFont typeface="Wingdings" panose="05000000000000000000" pitchFamily="2" charset="2"/>
              <a:buChar char="ü"/>
            </a:pPr>
            <a:r>
              <a:rPr lang="es-CO" sz="1600" dirty="0">
                <a:solidFill>
                  <a:schemeClr val="tx2"/>
                </a:solidFill>
              </a:rPr>
              <a:t>Con el propósito de conocer la percepción de las partes interesadas sobre el desarrollo de la feria de transparencia 2021 de la entidad, se les solicitó a los asistentes el diligenciamiento de una encuesta de percepción, con el siguiente contenido: </a:t>
            </a:r>
          </a:p>
        </p:txBody>
      </p:sp>
      <p:pic>
        <p:nvPicPr>
          <p:cNvPr id="5" name="Imagen 4">
            <a:extLst>
              <a:ext uri="{FF2B5EF4-FFF2-40B4-BE49-F238E27FC236}">
                <a16:creationId xmlns:a16="http://schemas.microsoft.com/office/drawing/2014/main" id="{7FBE2607-20F6-4535-B54F-4610A08E5912}"/>
              </a:ext>
            </a:extLst>
          </p:cNvPr>
          <p:cNvPicPr>
            <a:picLocks noChangeAspect="1"/>
          </p:cNvPicPr>
          <p:nvPr/>
        </p:nvPicPr>
        <p:blipFill rotWithShape="1">
          <a:blip r:embed="rId4"/>
          <a:srcRect l="22246" t="24620" r="24364" b="8621"/>
          <a:stretch/>
        </p:blipFill>
        <p:spPr>
          <a:xfrm>
            <a:off x="3332135" y="2552056"/>
            <a:ext cx="5222930" cy="3671729"/>
          </a:xfrm>
          <a:prstGeom prst="rect">
            <a:avLst/>
          </a:prstGeom>
        </p:spPr>
      </p:pic>
    </p:spTree>
    <p:extLst>
      <p:ext uri="{BB962C8B-B14F-4D97-AF65-F5344CB8AC3E}">
        <p14:creationId xmlns:p14="http://schemas.microsoft.com/office/powerpoint/2010/main" val="1055559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76226" y="0"/>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4. RESULTADOS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110" y="5471829"/>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32026" y="592643"/>
            <a:ext cx="11727947" cy="1200329"/>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4.2 RESULTADOS ENCUESTA DE PERCEPCIÓN FERIA DE LA TRANSPARENCIA</a:t>
            </a:r>
          </a:p>
          <a:p>
            <a:pPr algn="just"/>
            <a:endParaRPr lang="es-CO" b="1" dirty="0">
              <a:latin typeface="Arial" panose="020B0604020202020204" pitchFamily="34" charset="0"/>
              <a:ea typeface="+mj-ea"/>
              <a:cs typeface="Arial" panose="020B0604020202020204" pitchFamily="34" charset="0"/>
            </a:endParaRPr>
          </a:p>
          <a:p>
            <a:pPr marL="285750" indent="-285750" algn="just">
              <a:buFont typeface="Wingdings" panose="05000000000000000000" pitchFamily="2" charset="2"/>
              <a:buChar char="ü"/>
            </a:pPr>
            <a:r>
              <a:rPr lang="es-CO" dirty="0">
                <a:solidFill>
                  <a:schemeClr val="tx2"/>
                </a:solidFill>
              </a:rPr>
              <a:t>se les solicitó a los asistentes el diligenciamiento de la encuesta de percepción, obteniendo los siguientes resultados, soportados en 57 Encuestas diligenciadas nivel central, así:</a:t>
            </a:r>
          </a:p>
        </p:txBody>
      </p:sp>
      <p:pic>
        <p:nvPicPr>
          <p:cNvPr id="5" name="Imagen 4">
            <a:extLst>
              <a:ext uri="{FF2B5EF4-FFF2-40B4-BE49-F238E27FC236}">
                <a16:creationId xmlns:a16="http://schemas.microsoft.com/office/drawing/2014/main" id="{3B4DC136-64CD-4760-88AA-5D06D41D77E1}"/>
              </a:ext>
            </a:extLst>
          </p:cNvPr>
          <p:cNvPicPr>
            <a:picLocks noChangeAspect="1"/>
          </p:cNvPicPr>
          <p:nvPr/>
        </p:nvPicPr>
        <p:blipFill rotWithShape="1">
          <a:blip r:embed="rId4"/>
          <a:srcRect l="16577" t="42065" r="23578" b="15845"/>
          <a:stretch/>
        </p:blipFill>
        <p:spPr>
          <a:xfrm>
            <a:off x="2206722" y="2094487"/>
            <a:ext cx="7778554" cy="3075827"/>
          </a:xfrm>
          <a:prstGeom prst="rect">
            <a:avLst/>
          </a:prstGeom>
        </p:spPr>
      </p:pic>
      <p:pic>
        <p:nvPicPr>
          <p:cNvPr id="10" name="Imagen 9">
            <a:extLst>
              <a:ext uri="{FF2B5EF4-FFF2-40B4-BE49-F238E27FC236}">
                <a16:creationId xmlns:a16="http://schemas.microsoft.com/office/drawing/2014/main" id="{2D8222A2-9F46-4A8D-B0DF-B827E41C7040}"/>
              </a:ext>
            </a:extLst>
          </p:cNvPr>
          <p:cNvPicPr>
            <a:picLocks noChangeAspect="1"/>
          </p:cNvPicPr>
          <p:nvPr/>
        </p:nvPicPr>
        <p:blipFill rotWithShape="1">
          <a:blip r:embed="rId5"/>
          <a:srcRect r="50000"/>
          <a:stretch/>
        </p:blipFill>
        <p:spPr>
          <a:xfrm>
            <a:off x="8462074" y="2784749"/>
            <a:ext cx="1725478" cy="2069288"/>
          </a:xfrm>
          <a:prstGeom prst="rect">
            <a:avLst/>
          </a:prstGeom>
        </p:spPr>
      </p:pic>
    </p:spTree>
    <p:extLst>
      <p:ext uri="{BB962C8B-B14F-4D97-AF65-F5344CB8AC3E}">
        <p14:creationId xmlns:p14="http://schemas.microsoft.com/office/powerpoint/2010/main" val="4192074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76226" y="0"/>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4. RESULTADOS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110" y="5471829"/>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32026" y="592643"/>
            <a:ext cx="11727947" cy="646331"/>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4.2 RESULTADOS ENCUESTA DE PERCEPCIÓN FERIA DE LA TRANSPARENCIA</a:t>
            </a:r>
          </a:p>
          <a:p>
            <a:pPr algn="just"/>
            <a:endParaRPr lang="es-CO" b="1" dirty="0">
              <a:latin typeface="Arial" panose="020B0604020202020204" pitchFamily="34" charset="0"/>
              <a:ea typeface="+mj-ea"/>
              <a:cs typeface="Arial" panose="020B0604020202020204" pitchFamily="34" charset="0"/>
            </a:endParaRPr>
          </a:p>
        </p:txBody>
      </p:sp>
      <p:pic>
        <p:nvPicPr>
          <p:cNvPr id="5" name="Imagen 4">
            <a:extLst>
              <a:ext uri="{FF2B5EF4-FFF2-40B4-BE49-F238E27FC236}">
                <a16:creationId xmlns:a16="http://schemas.microsoft.com/office/drawing/2014/main" id="{6933678D-9BE1-4235-86BE-345A79A70757}"/>
              </a:ext>
            </a:extLst>
          </p:cNvPr>
          <p:cNvPicPr>
            <a:picLocks noChangeAspect="1"/>
          </p:cNvPicPr>
          <p:nvPr/>
        </p:nvPicPr>
        <p:blipFill rotWithShape="1">
          <a:blip r:embed="rId4"/>
          <a:srcRect l="16578" t="18050" r="21638" b="40455"/>
          <a:stretch/>
        </p:blipFill>
        <p:spPr>
          <a:xfrm>
            <a:off x="1260289" y="1238974"/>
            <a:ext cx="9302608" cy="3651874"/>
          </a:xfrm>
          <a:prstGeom prst="rect">
            <a:avLst/>
          </a:prstGeom>
        </p:spPr>
      </p:pic>
      <p:pic>
        <p:nvPicPr>
          <p:cNvPr id="6" name="Imagen 5">
            <a:extLst>
              <a:ext uri="{FF2B5EF4-FFF2-40B4-BE49-F238E27FC236}">
                <a16:creationId xmlns:a16="http://schemas.microsoft.com/office/drawing/2014/main" id="{5B4598A4-9BB9-41B1-A818-B63EE39FC991}"/>
              </a:ext>
            </a:extLst>
          </p:cNvPr>
          <p:cNvPicPr>
            <a:picLocks noChangeAspect="1"/>
          </p:cNvPicPr>
          <p:nvPr/>
        </p:nvPicPr>
        <p:blipFill>
          <a:blip r:embed="rId5"/>
          <a:stretch>
            <a:fillRect/>
          </a:stretch>
        </p:blipFill>
        <p:spPr>
          <a:xfrm>
            <a:off x="8534480" y="2322040"/>
            <a:ext cx="1725318" cy="2066723"/>
          </a:xfrm>
          <a:prstGeom prst="rect">
            <a:avLst/>
          </a:prstGeom>
        </p:spPr>
      </p:pic>
    </p:spTree>
    <p:extLst>
      <p:ext uri="{BB962C8B-B14F-4D97-AF65-F5344CB8AC3E}">
        <p14:creationId xmlns:p14="http://schemas.microsoft.com/office/powerpoint/2010/main" val="1218016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76226" y="0"/>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4. RESULTADOS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110" y="5471829"/>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32026" y="880717"/>
            <a:ext cx="11727947" cy="646331"/>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4.2 RESULTADOS ENCUESTA DE PERCEPCIÓN FERIA DE LA TRANSPARENCIA</a:t>
            </a:r>
          </a:p>
          <a:p>
            <a:pPr algn="just"/>
            <a:endParaRPr lang="es-CO" b="1" dirty="0">
              <a:latin typeface="Arial" panose="020B0604020202020204" pitchFamily="34" charset="0"/>
              <a:ea typeface="+mj-ea"/>
              <a:cs typeface="Arial" panose="020B0604020202020204" pitchFamily="34" charset="0"/>
            </a:endParaRPr>
          </a:p>
        </p:txBody>
      </p:sp>
      <p:pic>
        <p:nvPicPr>
          <p:cNvPr id="3" name="Imagen 2">
            <a:extLst>
              <a:ext uri="{FF2B5EF4-FFF2-40B4-BE49-F238E27FC236}">
                <a16:creationId xmlns:a16="http://schemas.microsoft.com/office/drawing/2014/main" id="{7B304B2C-A975-4795-AE57-F6D5B9755A07}"/>
              </a:ext>
            </a:extLst>
          </p:cNvPr>
          <p:cNvPicPr>
            <a:picLocks noChangeAspect="1"/>
          </p:cNvPicPr>
          <p:nvPr/>
        </p:nvPicPr>
        <p:blipFill rotWithShape="1">
          <a:blip r:embed="rId4"/>
          <a:srcRect l="16578" t="38155" r="34181" b="21825"/>
          <a:stretch/>
        </p:blipFill>
        <p:spPr>
          <a:xfrm>
            <a:off x="2559284" y="1749572"/>
            <a:ext cx="7073429" cy="3232131"/>
          </a:xfrm>
          <a:prstGeom prst="rect">
            <a:avLst/>
          </a:prstGeom>
        </p:spPr>
      </p:pic>
      <p:pic>
        <p:nvPicPr>
          <p:cNvPr id="9" name="Imagen 8">
            <a:extLst>
              <a:ext uri="{FF2B5EF4-FFF2-40B4-BE49-F238E27FC236}">
                <a16:creationId xmlns:a16="http://schemas.microsoft.com/office/drawing/2014/main" id="{77D33BF7-0DC5-4F24-9B92-76FEBC8835D0}"/>
              </a:ext>
            </a:extLst>
          </p:cNvPr>
          <p:cNvPicPr>
            <a:picLocks noChangeAspect="1"/>
          </p:cNvPicPr>
          <p:nvPr/>
        </p:nvPicPr>
        <p:blipFill rotWithShape="1">
          <a:blip r:embed="rId5"/>
          <a:srcRect r="50000"/>
          <a:stretch/>
        </p:blipFill>
        <p:spPr>
          <a:xfrm>
            <a:off x="9366348" y="2464794"/>
            <a:ext cx="1725478" cy="2069288"/>
          </a:xfrm>
          <a:prstGeom prst="rect">
            <a:avLst/>
          </a:prstGeom>
        </p:spPr>
      </p:pic>
    </p:spTree>
    <p:extLst>
      <p:ext uri="{BB962C8B-B14F-4D97-AF65-F5344CB8AC3E}">
        <p14:creationId xmlns:p14="http://schemas.microsoft.com/office/powerpoint/2010/main" val="3099332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76226" y="0"/>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4. RESULTADOS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110" y="5471829"/>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32026" y="880717"/>
            <a:ext cx="11727947" cy="646331"/>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4.2 RESULTADOS ENCUESTA DE PERCEPCIÓN FERIA DE LA TRANSPARENCIA</a:t>
            </a:r>
          </a:p>
          <a:p>
            <a:pPr algn="just"/>
            <a:endParaRPr lang="es-CO" b="1" dirty="0">
              <a:latin typeface="Arial" panose="020B0604020202020204" pitchFamily="34" charset="0"/>
              <a:ea typeface="+mj-ea"/>
              <a:cs typeface="Arial" panose="020B0604020202020204" pitchFamily="34" charset="0"/>
            </a:endParaRPr>
          </a:p>
        </p:txBody>
      </p:sp>
      <p:pic>
        <p:nvPicPr>
          <p:cNvPr id="6" name="Imagen 5">
            <a:extLst>
              <a:ext uri="{FF2B5EF4-FFF2-40B4-BE49-F238E27FC236}">
                <a16:creationId xmlns:a16="http://schemas.microsoft.com/office/drawing/2014/main" id="{3CC4FC0D-EA2E-47B0-8A4A-3386DC1C5B0E}"/>
              </a:ext>
            </a:extLst>
          </p:cNvPr>
          <p:cNvPicPr>
            <a:picLocks noChangeAspect="1"/>
          </p:cNvPicPr>
          <p:nvPr/>
        </p:nvPicPr>
        <p:blipFill rotWithShape="1">
          <a:blip r:embed="rId4"/>
          <a:srcRect l="15259" t="18375" r="12586" b="27345"/>
          <a:stretch/>
        </p:blipFill>
        <p:spPr>
          <a:xfrm>
            <a:off x="1324304" y="1527048"/>
            <a:ext cx="8797160" cy="3720662"/>
          </a:xfrm>
          <a:prstGeom prst="rect">
            <a:avLst/>
          </a:prstGeom>
        </p:spPr>
      </p:pic>
      <p:pic>
        <p:nvPicPr>
          <p:cNvPr id="8" name="Imagen 7">
            <a:extLst>
              <a:ext uri="{FF2B5EF4-FFF2-40B4-BE49-F238E27FC236}">
                <a16:creationId xmlns:a16="http://schemas.microsoft.com/office/drawing/2014/main" id="{A0B3D5A7-C923-4B4D-BDFB-00AA7A25ACF8}"/>
              </a:ext>
            </a:extLst>
          </p:cNvPr>
          <p:cNvPicPr>
            <a:picLocks noChangeAspect="1"/>
          </p:cNvPicPr>
          <p:nvPr/>
        </p:nvPicPr>
        <p:blipFill>
          <a:blip r:embed="rId5"/>
          <a:stretch>
            <a:fillRect/>
          </a:stretch>
        </p:blipFill>
        <p:spPr>
          <a:xfrm>
            <a:off x="9820840" y="2466077"/>
            <a:ext cx="1725318" cy="2066723"/>
          </a:xfrm>
          <a:prstGeom prst="rect">
            <a:avLst/>
          </a:prstGeom>
        </p:spPr>
      </p:pic>
    </p:spTree>
    <p:extLst>
      <p:ext uri="{BB962C8B-B14F-4D97-AF65-F5344CB8AC3E}">
        <p14:creationId xmlns:p14="http://schemas.microsoft.com/office/powerpoint/2010/main" val="2661861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1A18BCF1-A5E8-4EA1-B809-1CD78F6607F5}"/>
              </a:ext>
            </a:extLst>
          </p:cNvPr>
          <p:cNvPicPr>
            <a:picLocks noChangeAspect="1"/>
          </p:cNvPicPr>
          <p:nvPr/>
        </p:nvPicPr>
        <p:blipFill>
          <a:blip r:embed="rId2"/>
          <a:stretch>
            <a:fillRect/>
          </a:stretch>
        </p:blipFill>
        <p:spPr>
          <a:xfrm>
            <a:off x="127235" y="4778079"/>
            <a:ext cx="1130917" cy="1315778"/>
          </a:xfrm>
          <a:prstGeom prst="rect">
            <a:avLst/>
          </a:prstGeom>
        </p:spPr>
      </p:pic>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76226" y="0"/>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4. RESULTADOS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66645" y="5432569"/>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32026" y="592643"/>
            <a:ext cx="11727947" cy="646331"/>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4.2 RESULTADOS ENCUESTA DE PERCEPCIÓN FERIA DE LA TRANSPARENCIA</a:t>
            </a:r>
          </a:p>
          <a:p>
            <a:pPr algn="just"/>
            <a:endParaRPr lang="es-CO" b="1" dirty="0">
              <a:latin typeface="Arial" panose="020B0604020202020204" pitchFamily="34" charset="0"/>
              <a:ea typeface="+mj-ea"/>
              <a:cs typeface="Arial" panose="020B0604020202020204" pitchFamily="34" charset="0"/>
            </a:endParaRPr>
          </a:p>
        </p:txBody>
      </p:sp>
      <p:sp>
        <p:nvSpPr>
          <p:cNvPr id="5" name="CuadroTexto 4">
            <a:extLst>
              <a:ext uri="{FF2B5EF4-FFF2-40B4-BE49-F238E27FC236}">
                <a16:creationId xmlns:a16="http://schemas.microsoft.com/office/drawing/2014/main" id="{D0381137-F14B-4C94-B110-DB501BF80CF9}"/>
              </a:ext>
            </a:extLst>
          </p:cNvPr>
          <p:cNvSpPr txBox="1"/>
          <p:nvPr/>
        </p:nvSpPr>
        <p:spPr>
          <a:xfrm>
            <a:off x="858129" y="1122007"/>
            <a:ext cx="10332171" cy="1569660"/>
          </a:xfrm>
          <a:prstGeom prst="rect">
            <a:avLst/>
          </a:prstGeom>
          <a:noFill/>
        </p:spPr>
        <p:txBody>
          <a:bodyPr wrap="square" rtlCol="0">
            <a:spAutoFit/>
          </a:bodyPr>
          <a:lstStyle/>
          <a:p>
            <a:r>
              <a:rPr lang="es-CO" sz="1600" b="1" dirty="0">
                <a:solidFill>
                  <a:schemeClr val="tx2"/>
                </a:solidFill>
              </a:rPr>
              <a:t>Pregunta abierta : Mencione los aspectos positivos y/o aspectos que considera usted, se debe mejorar en el proceso de compras y contrataciones públicas, de la Aerocivil. </a:t>
            </a:r>
          </a:p>
          <a:p>
            <a:endParaRPr lang="es-CO" sz="1600" b="1" dirty="0">
              <a:solidFill>
                <a:schemeClr val="tx2"/>
              </a:solidFill>
            </a:endParaRPr>
          </a:p>
          <a:p>
            <a:r>
              <a:rPr lang="es-CO" sz="1600" dirty="0">
                <a:solidFill>
                  <a:schemeClr val="tx2"/>
                </a:solidFill>
              </a:rPr>
              <a:t>La pregunta abierta fue diligenciada por 32 encuestados de los 57 que realizaron la encuesta de percepción, arrojando aspectos positivos y por mejorar así:</a:t>
            </a:r>
          </a:p>
          <a:p>
            <a:endParaRPr lang="es-CO" sz="1600" b="1" dirty="0">
              <a:solidFill>
                <a:schemeClr val="tx2"/>
              </a:solidFill>
            </a:endParaRPr>
          </a:p>
        </p:txBody>
      </p:sp>
      <p:sp>
        <p:nvSpPr>
          <p:cNvPr id="3" name="Rectángulo 2">
            <a:extLst>
              <a:ext uri="{FF2B5EF4-FFF2-40B4-BE49-F238E27FC236}">
                <a16:creationId xmlns:a16="http://schemas.microsoft.com/office/drawing/2014/main" id="{AD8A509A-9EBA-4264-BAF7-49FC9585B2F1}"/>
              </a:ext>
            </a:extLst>
          </p:cNvPr>
          <p:cNvSpPr/>
          <p:nvPr/>
        </p:nvSpPr>
        <p:spPr>
          <a:xfrm>
            <a:off x="4298159" y="2496854"/>
            <a:ext cx="3296735" cy="369332"/>
          </a:xfrm>
          <a:prstGeom prst="rect">
            <a:avLst/>
          </a:prstGeom>
        </p:spPr>
        <p:txBody>
          <a:bodyPr wrap="none">
            <a:spAutoFit/>
          </a:bodyPr>
          <a:lstStyle/>
          <a:p>
            <a:pPr algn="ctr"/>
            <a:r>
              <a:rPr lang="es-CO" b="1" dirty="0">
                <a:solidFill>
                  <a:srgbClr val="002060"/>
                </a:solidFill>
                <a:latin typeface="Arial" panose="020B0604020202020204" pitchFamily="34" charset="0"/>
                <a:cs typeface="Arial" panose="020B0604020202020204" pitchFamily="34" charset="0"/>
              </a:rPr>
              <a:t>ASPECTOS POR MEJORAR </a:t>
            </a:r>
            <a:endParaRPr lang="es-CO" b="1" dirty="0">
              <a:solidFill>
                <a:srgbClr val="FF0000"/>
              </a:solidFill>
              <a:latin typeface="Arial" panose="020B0604020202020204" pitchFamily="34" charset="0"/>
              <a:cs typeface="Arial" panose="020B0604020202020204" pitchFamily="34" charset="0"/>
            </a:endParaRPr>
          </a:p>
        </p:txBody>
      </p:sp>
      <p:pic>
        <p:nvPicPr>
          <p:cNvPr id="2050" name="Picture 2" descr="Botón Con El Icono Amarillo. Ilustración De Dibujos Animados De ...">
            <a:extLst>
              <a:ext uri="{FF2B5EF4-FFF2-40B4-BE49-F238E27FC236}">
                <a16:creationId xmlns:a16="http://schemas.microsoft.com/office/drawing/2014/main" id="{903A6218-6961-4A2B-8647-2468AD3DA4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5292" y="2496854"/>
            <a:ext cx="314198" cy="3141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a 11">
            <a:extLst>
              <a:ext uri="{FF2B5EF4-FFF2-40B4-BE49-F238E27FC236}">
                <a16:creationId xmlns:a16="http://schemas.microsoft.com/office/drawing/2014/main" id="{8B925688-5D3D-493D-845F-AF50AC091685}"/>
              </a:ext>
            </a:extLst>
          </p:cNvPr>
          <p:cNvGraphicFramePr>
            <a:graphicFrameLocks noGrp="1"/>
          </p:cNvGraphicFramePr>
          <p:nvPr>
            <p:extLst>
              <p:ext uri="{D42A27DB-BD31-4B8C-83A1-F6EECF244321}">
                <p14:modId xmlns:p14="http://schemas.microsoft.com/office/powerpoint/2010/main" val="3948323033"/>
              </p:ext>
            </p:extLst>
          </p:nvPr>
        </p:nvGraphicFramePr>
        <p:xfrm>
          <a:off x="1258152" y="2947501"/>
          <a:ext cx="9932148" cy="1634490"/>
        </p:xfrm>
        <a:graphic>
          <a:graphicData uri="http://schemas.openxmlformats.org/drawingml/2006/table">
            <a:tbl>
              <a:tblPr>
                <a:tableStyleId>{D27102A9-8310-4765-A935-A1911B00CA55}</a:tableStyleId>
              </a:tblPr>
              <a:tblGrid>
                <a:gridCol w="9932148">
                  <a:extLst>
                    <a:ext uri="{9D8B030D-6E8A-4147-A177-3AD203B41FA5}">
                      <a16:colId xmlns:a16="http://schemas.microsoft.com/office/drawing/2014/main" val="4094708532"/>
                    </a:ext>
                  </a:extLst>
                </a:gridCol>
              </a:tblGrid>
              <a:tr h="381000">
                <a:tc>
                  <a:txBody>
                    <a:bodyPr/>
                    <a:lstStyle/>
                    <a:p>
                      <a:pPr algn="just" fontAlgn="b"/>
                      <a:r>
                        <a:rPr lang="es-CO" sz="1400" i="1" u="none" strike="noStrike">
                          <a:solidFill>
                            <a:schemeClr val="accent1">
                              <a:lumMod val="50000"/>
                            </a:schemeClr>
                          </a:solidFill>
                          <a:effectLst/>
                        </a:rPr>
                        <a:t>"Favor revisar posible incumplimiento por parte del contratista que ofrece la servicios de transporte de los funcionarios del aeropuerto de Armenia."</a:t>
                      </a:r>
                      <a:endParaRPr lang="es-CO" sz="1400" b="0" i="1" u="none" strike="noStrike">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69834431"/>
                  </a:ext>
                </a:extLst>
              </a:tr>
              <a:tr h="381000">
                <a:tc>
                  <a:txBody>
                    <a:bodyPr/>
                    <a:lstStyle/>
                    <a:p>
                      <a:pPr algn="just" fontAlgn="b"/>
                      <a:r>
                        <a:rPr lang="es-CO" sz="1400" i="1" u="none" strike="noStrike">
                          <a:solidFill>
                            <a:schemeClr val="accent1">
                              <a:lumMod val="50000"/>
                            </a:schemeClr>
                          </a:solidFill>
                          <a:effectLst/>
                        </a:rPr>
                        <a:t>"Revisar el proceso de adjudicación de subasta a la inversa web los bienes adquiridos para el grupo SEI.  Se está cambiando cantidad por calidad."</a:t>
                      </a:r>
                      <a:endParaRPr lang="es-CO" sz="1400" b="0" i="1" u="none" strike="noStrike">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34399855"/>
                  </a:ext>
                </a:extLst>
              </a:tr>
              <a:tr h="762000">
                <a:tc>
                  <a:txBody>
                    <a:bodyPr/>
                    <a:lstStyle/>
                    <a:p>
                      <a:pPr algn="just" fontAlgn="b"/>
                      <a:r>
                        <a:rPr lang="es-CO" sz="1400" i="1" u="none" strike="noStrike" dirty="0">
                          <a:solidFill>
                            <a:schemeClr val="accent1">
                              <a:lumMod val="50000"/>
                            </a:schemeClr>
                          </a:solidFill>
                          <a:effectLst/>
                        </a:rPr>
                        <a:t>"El tema de la.pluralidad es bueno pero infortunadamente en la adquisición de equipos de protección personal para bomberos( adquisición de trajes aluminizados), se abrió tanto la.licitacion que terminaron adquiriendo los elementos por </a:t>
                      </a:r>
                      <a:r>
                        <a:rPr lang="es-CO" sz="1400" i="1" u="none" strike="noStrike" dirty="0" err="1">
                          <a:solidFill>
                            <a:schemeClr val="accent1">
                              <a:lumMod val="50000"/>
                            </a:schemeClr>
                          </a:solidFill>
                          <a:effectLst/>
                        </a:rPr>
                        <a:t>items</a:t>
                      </a:r>
                      <a:r>
                        <a:rPr lang="es-CO" sz="1400" i="1" u="none" strike="noStrike" dirty="0">
                          <a:solidFill>
                            <a:schemeClr val="accent1">
                              <a:lumMod val="50000"/>
                            </a:schemeClr>
                          </a:solidFill>
                          <a:effectLst/>
                        </a:rPr>
                        <a:t>....se adquirieron guantes y botas per el proceso de el traje(pantalón y botas) se declaró desierto.."</a:t>
                      </a:r>
                      <a:endParaRPr lang="es-CO" sz="1400" b="0" i="1" u="none" strike="noStrike" dirty="0">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7496238"/>
                  </a:ext>
                </a:extLst>
              </a:tr>
            </a:tbl>
          </a:graphicData>
        </a:graphic>
      </p:graphicFrame>
      <p:sp>
        <p:nvSpPr>
          <p:cNvPr id="14" name="CuadroTexto 13">
            <a:extLst>
              <a:ext uri="{FF2B5EF4-FFF2-40B4-BE49-F238E27FC236}">
                <a16:creationId xmlns:a16="http://schemas.microsoft.com/office/drawing/2014/main" id="{B0212BEA-3467-4765-869C-295FEDEFA4C8}"/>
              </a:ext>
            </a:extLst>
          </p:cNvPr>
          <p:cNvSpPr txBox="1"/>
          <p:nvPr/>
        </p:nvSpPr>
        <p:spPr>
          <a:xfrm>
            <a:off x="1289877" y="4770418"/>
            <a:ext cx="8845042" cy="1323439"/>
          </a:xfrm>
          <a:prstGeom prst="rect">
            <a:avLst/>
          </a:prstGeom>
          <a:noFill/>
        </p:spPr>
        <p:txBody>
          <a:bodyPr wrap="square" rtlCol="0">
            <a:spAutoFit/>
          </a:bodyPr>
          <a:lstStyle/>
          <a:p>
            <a:pPr algn="just"/>
            <a:endParaRPr lang="es-CO" sz="1600" dirty="0">
              <a:solidFill>
                <a:schemeClr val="tx2"/>
              </a:solidFill>
            </a:endParaRPr>
          </a:p>
          <a:p>
            <a:pPr algn="just"/>
            <a:r>
              <a:rPr lang="es-CO" sz="1600" dirty="0">
                <a:solidFill>
                  <a:schemeClr val="tx2"/>
                </a:solidFill>
              </a:rPr>
              <a:t>Frente a los aspectos por mejorar en cuanto a la percepción de los procesos, la Entidad desde el liderazgo de la Dirección Administrativa y Comités de Contratación, ejercen controles preventivos y correctivos para garantizar la pluralidad y transparencia en los mismos, como se evidencian registrados en el mapa de riesgos de gestión  vigente del proceso de Compra y Contratación pública en la Aerocivil.</a:t>
            </a:r>
          </a:p>
        </p:txBody>
      </p:sp>
    </p:spTree>
    <p:extLst>
      <p:ext uri="{BB962C8B-B14F-4D97-AF65-F5344CB8AC3E}">
        <p14:creationId xmlns:p14="http://schemas.microsoft.com/office/powerpoint/2010/main" val="1476025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76226" y="0"/>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4. RESULTADOS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33537" y="5468796"/>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32026" y="405017"/>
            <a:ext cx="11727947" cy="1200329"/>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4.2 RESULTADOS ENCUESTA DE PERCEPCIÓN FERIA DE LA TRANSPARENCIA</a:t>
            </a:r>
          </a:p>
          <a:p>
            <a:pPr algn="just"/>
            <a:endParaRPr lang="es-CO" b="1" dirty="0">
              <a:solidFill>
                <a:srgbClr val="002060"/>
              </a:solidFill>
              <a:latin typeface="Arial" panose="020B0604020202020204" pitchFamily="34" charset="0"/>
              <a:ea typeface="+mj-ea"/>
              <a:cs typeface="Arial" panose="020B0604020202020204" pitchFamily="34" charset="0"/>
            </a:endParaRPr>
          </a:p>
          <a:p>
            <a:pPr algn="ctr"/>
            <a:r>
              <a:rPr lang="es-CO" b="1" dirty="0">
                <a:solidFill>
                  <a:srgbClr val="002060"/>
                </a:solidFill>
                <a:latin typeface="Arial" panose="020B0604020202020204" pitchFamily="34" charset="0"/>
                <a:ea typeface="+mj-ea"/>
                <a:cs typeface="Arial" panose="020B0604020202020204" pitchFamily="34" charset="0"/>
              </a:rPr>
              <a:t>ASPECTOS POSITIVOS</a:t>
            </a:r>
          </a:p>
          <a:p>
            <a:pPr algn="just"/>
            <a:endParaRPr lang="es-CO" b="1" dirty="0">
              <a:latin typeface="Arial" panose="020B0604020202020204" pitchFamily="34" charset="0"/>
              <a:ea typeface="+mj-ea"/>
              <a:cs typeface="Arial" panose="020B0604020202020204" pitchFamily="34" charset="0"/>
            </a:endParaRPr>
          </a:p>
        </p:txBody>
      </p:sp>
      <p:pic>
        <p:nvPicPr>
          <p:cNvPr id="3074" name="Picture 2" descr="Icono De Botón Verde Redondo. Ilustración De Dibujos Animados De ...">
            <a:extLst>
              <a:ext uri="{FF2B5EF4-FFF2-40B4-BE49-F238E27FC236}">
                <a16:creationId xmlns:a16="http://schemas.microsoft.com/office/drawing/2014/main" id="{97AAAF8E-EE38-4A84-8FF8-C9A170553C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7276" y="1005182"/>
            <a:ext cx="361242" cy="3612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a 9">
            <a:extLst>
              <a:ext uri="{FF2B5EF4-FFF2-40B4-BE49-F238E27FC236}">
                <a16:creationId xmlns:a16="http://schemas.microsoft.com/office/drawing/2014/main" id="{72994668-FF21-41A6-AA9B-7F0B6920E7F3}"/>
              </a:ext>
            </a:extLst>
          </p:cNvPr>
          <p:cNvGraphicFramePr>
            <a:graphicFrameLocks noGrp="1"/>
          </p:cNvGraphicFramePr>
          <p:nvPr>
            <p:extLst>
              <p:ext uri="{D42A27DB-BD31-4B8C-83A1-F6EECF244321}">
                <p14:modId xmlns:p14="http://schemas.microsoft.com/office/powerpoint/2010/main" val="629987977"/>
              </p:ext>
            </p:extLst>
          </p:nvPr>
        </p:nvGraphicFramePr>
        <p:xfrm>
          <a:off x="1702229" y="1389204"/>
          <a:ext cx="8787539" cy="4479389"/>
        </p:xfrm>
        <a:graphic>
          <a:graphicData uri="http://schemas.openxmlformats.org/drawingml/2006/table">
            <a:tbl>
              <a:tblPr>
                <a:tableStyleId>{68D230F3-CF80-4859-8CE7-A43EE81993B5}</a:tableStyleId>
              </a:tblPr>
              <a:tblGrid>
                <a:gridCol w="8787539">
                  <a:extLst>
                    <a:ext uri="{9D8B030D-6E8A-4147-A177-3AD203B41FA5}">
                      <a16:colId xmlns:a16="http://schemas.microsoft.com/office/drawing/2014/main" val="9504018"/>
                    </a:ext>
                  </a:extLst>
                </a:gridCol>
              </a:tblGrid>
              <a:tr h="1269140">
                <a:tc>
                  <a:txBody>
                    <a:bodyPr/>
                    <a:lstStyle/>
                    <a:p>
                      <a:pPr algn="l" fontAlgn="t"/>
                      <a:r>
                        <a:rPr lang="es-CO" sz="1200" i="1" u="none" strike="noStrike" dirty="0">
                          <a:solidFill>
                            <a:schemeClr val="accent1">
                              <a:lumMod val="50000"/>
                            </a:schemeClr>
                          </a:solidFill>
                          <a:effectLst/>
                        </a:rPr>
                        <a:t>“Calidad de las obras - Especificaciones Técnicas.</a:t>
                      </a:r>
                      <a:br>
                        <a:rPr lang="es-CO" sz="1200" i="1" u="none" strike="noStrike" dirty="0">
                          <a:solidFill>
                            <a:schemeClr val="accent1">
                              <a:lumMod val="50000"/>
                            </a:schemeClr>
                          </a:solidFill>
                          <a:effectLst/>
                        </a:rPr>
                      </a:br>
                      <a:r>
                        <a:rPr lang="es-CO" sz="1200" i="1" u="none" strike="noStrike" dirty="0">
                          <a:solidFill>
                            <a:schemeClr val="accent1">
                              <a:lumMod val="50000"/>
                            </a:schemeClr>
                          </a:solidFill>
                          <a:effectLst/>
                        </a:rPr>
                        <a:t>Supervisiones e Interventorías. </a:t>
                      </a:r>
                      <a:br>
                        <a:rPr lang="es-CO" sz="1200" i="1" u="none" strike="noStrike" dirty="0">
                          <a:solidFill>
                            <a:schemeClr val="accent1">
                              <a:lumMod val="50000"/>
                            </a:schemeClr>
                          </a:solidFill>
                          <a:effectLst/>
                        </a:rPr>
                      </a:br>
                      <a:r>
                        <a:rPr lang="es-CO" sz="1200" i="1" u="none" strike="noStrike" dirty="0">
                          <a:solidFill>
                            <a:schemeClr val="accent1">
                              <a:lumMod val="50000"/>
                            </a:schemeClr>
                          </a:solidFill>
                          <a:effectLst/>
                        </a:rPr>
                        <a:t>Reducción de tiempos en el proceso licitatorio.</a:t>
                      </a:r>
                      <a:br>
                        <a:rPr lang="es-CO" sz="1200" i="1" u="none" strike="noStrike" dirty="0">
                          <a:solidFill>
                            <a:schemeClr val="accent1">
                              <a:lumMod val="50000"/>
                            </a:schemeClr>
                          </a:solidFill>
                          <a:effectLst/>
                        </a:rPr>
                      </a:br>
                      <a:r>
                        <a:rPr lang="es-CO" sz="1200" i="1" u="none" strike="noStrike" dirty="0">
                          <a:solidFill>
                            <a:schemeClr val="accent1">
                              <a:lumMod val="50000"/>
                            </a:schemeClr>
                          </a:solidFill>
                          <a:effectLst/>
                        </a:rPr>
                        <a:t>Tramites mas ágiles y expeditos. </a:t>
                      </a:r>
                      <a:br>
                        <a:rPr lang="es-CO" sz="1200" i="1" u="none" strike="noStrike" dirty="0">
                          <a:solidFill>
                            <a:schemeClr val="accent1">
                              <a:lumMod val="50000"/>
                            </a:schemeClr>
                          </a:solidFill>
                          <a:effectLst/>
                        </a:rPr>
                      </a:br>
                      <a:r>
                        <a:rPr lang="es-CO" sz="1200" i="1" u="none" strike="noStrike" dirty="0">
                          <a:solidFill>
                            <a:schemeClr val="accent1">
                              <a:lumMod val="50000"/>
                            </a:schemeClr>
                          </a:solidFill>
                          <a:effectLst/>
                        </a:rPr>
                        <a:t>Controles mas eficaces en los procesos contractuales de las Regionales.</a:t>
                      </a:r>
                      <a:br>
                        <a:rPr lang="es-CO" sz="1200" i="1" u="none" strike="noStrike" dirty="0">
                          <a:solidFill>
                            <a:schemeClr val="accent1">
                              <a:lumMod val="50000"/>
                            </a:schemeClr>
                          </a:solidFill>
                          <a:effectLst/>
                        </a:rPr>
                      </a:br>
                      <a:r>
                        <a:rPr lang="es-CO" sz="1200" i="1" u="none" strike="noStrike" dirty="0">
                          <a:solidFill>
                            <a:schemeClr val="accent1">
                              <a:lumMod val="50000"/>
                            </a:schemeClr>
                          </a:solidFill>
                          <a:effectLst/>
                        </a:rPr>
                        <a:t>Integridad de la sociedad aeronáutica contra los actos de corrupción.</a:t>
                      </a:r>
                      <a:br>
                        <a:rPr lang="es-CO" sz="1200" i="1" u="none" strike="noStrike" dirty="0">
                          <a:solidFill>
                            <a:schemeClr val="accent1">
                              <a:lumMod val="50000"/>
                            </a:schemeClr>
                          </a:solidFill>
                          <a:effectLst/>
                        </a:rPr>
                      </a:br>
                      <a:endParaRPr lang="es-CO" sz="1200" b="0" i="1" u="none" strike="noStrike" dirty="0">
                        <a:solidFill>
                          <a:schemeClr val="accent1">
                            <a:lumMod val="50000"/>
                          </a:schemeClr>
                        </a:solidFill>
                        <a:effectLst/>
                        <a:latin typeface="Calibri" panose="020F0502020204030204" pitchFamily="34" charset="0"/>
                      </a:endParaRPr>
                    </a:p>
                  </a:txBody>
                  <a:tcPr marL="9065" marR="9065" marT="9065" marB="0"/>
                </a:tc>
                <a:extLst>
                  <a:ext uri="{0D108BD9-81ED-4DB2-BD59-A6C34878D82A}">
                    <a16:rowId xmlns:a16="http://schemas.microsoft.com/office/drawing/2014/main" val="2297503323"/>
                  </a:ext>
                </a:extLst>
              </a:tr>
              <a:tr h="362611">
                <a:tc>
                  <a:txBody>
                    <a:bodyPr/>
                    <a:lstStyle/>
                    <a:p>
                      <a:pPr algn="l" fontAlgn="t"/>
                      <a:r>
                        <a:rPr lang="es-CO" sz="1200" i="1" u="none" strike="noStrike" dirty="0">
                          <a:solidFill>
                            <a:schemeClr val="accent1">
                              <a:lumMod val="50000"/>
                            </a:schemeClr>
                          </a:solidFill>
                          <a:effectLst/>
                        </a:rPr>
                        <a:t>Todo estuvo muy bien. En cuanto a las contrataciones, pienso que se podría promocionar mas los cursos, ya que solamente estos se ven cuando se tiene contacto con la </a:t>
                      </a:r>
                      <a:r>
                        <a:rPr lang="es-CO" sz="1200" i="1" u="none" strike="noStrike" dirty="0" err="1">
                          <a:solidFill>
                            <a:schemeClr val="accent1">
                              <a:lumMod val="50000"/>
                            </a:schemeClr>
                          </a:solidFill>
                          <a:effectLst/>
                        </a:rPr>
                        <a:t>aerocivil</a:t>
                      </a:r>
                      <a:r>
                        <a:rPr lang="es-CO" sz="1200" i="1" u="none" strike="noStrike" dirty="0">
                          <a:solidFill>
                            <a:schemeClr val="accent1">
                              <a:lumMod val="50000"/>
                            </a:schemeClr>
                          </a:solidFill>
                          <a:effectLst/>
                        </a:rPr>
                        <a:t>.</a:t>
                      </a:r>
                      <a:endParaRPr lang="es-CO" sz="1200" b="0" i="1" u="none" strike="noStrike" dirty="0">
                        <a:solidFill>
                          <a:schemeClr val="accent1">
                            <a:lumMod val="50000"/>
                          </a:schemeClr>
                        </a:solidFill>
                        <a:effectLst/>
                        <a:latin typeface="Calibri" panose="020F0502020204030204" pitchFamily="34" charset="0"/>
                      </a:endParaRPr>
                    </a:p>
                  </a:txBody>
                  <a:tcPr marL="9065" marR="9065" marT="9065" marB="0"/>
                </a:tc>
                <a:extLst>
                  <a:ext uri="{0D108BD9-81ED-4DB2-BD59-A6C34878D82A}">
                    <a16:rowId xmlns:a16="http://schemas.microsoft.com/office/drawing/2014/main" val="639912203"/>
                  </a:ext>
                </a:extLst>
              </a:tr>
              <a:tr h="181306">
                <a:tc>
                  <a:txBody>
                    <a:bodyPr/>
                    <a:lstStyle/>
                    <a:p>
                      <a:pPr algn="l" fontAlgn="t"/>
                      <a:r>
                        <a:rPr lang="es-CO" sz="1200" i="1" u="none" strike="noStrike">
                          <a:solidFill>
                            <a:schemeClr val="accent1">
                              <a:lumMod val="50000"/>
                            </a:schemeClr>
                          </a:solidFill>
                          <a:effectLst/>
                        </a:rPr>
                        <a:t>Prontitud en la ayuda prestada</a:t>
                      </a:r>
                      <a:endParaRPr lang="es-CO" sz="1200" b="0" i="1" u="none" strike="noStrike">
                        <a:solidFill>
                          <a:schemeClr val="accent1">
                            <a:lumMod val="50000"/>
                          </a:schemeClr>
                        </a:solidFill>
                        <a:effectLst/>
                        <a:latin typeface="Calibri" panose="020F0502020204030204" pitchFamily="34" charset="0"/>
                      </a:endParaRPr>
                    </a:p>
                  </a:txBody>
                  <a:tcPr marL="9065" marR="9065" marT="9065" marB="0"/>
                </a:tc>
                <a:extLst>
                  <a:ext uri="{0D108BD9-81ED-4DB2-BD59-A6C34878D82A}">
                    <a16:rowId xmlns:a16="http://schemas.microsoft.com/office/drawing/2014/main" val="2231272558"/>
                  </a:ext>
                </a:extLst>
              </a:tr>
              <a:tr h="181306">
                <a:tc>
                  <a:txBody>
                    <a:bodyPr/>
                    <a:lstStyle/>
                    <a:p>
                      <a:pPr algn="l" fontAlgn="t"/>
                      <a:r>
                        <a:rPr lang="es-CO" sz="1200" i="1" u="none" strike="noStrike">
                          <a:solidFill>
                            <a:schemeClr val="accent1">
                              <a:lumMod val="50000"/>
                            </a:schemeClr>
                          </a:solidFill>
                          <a:effectLst/>
                        </a:rPr>
                        <a:t>Siempre he optenido respuesta oportuna y favorable a mis trámites digitales</a:t>
                      </a:r>
                      <a:endParaRPr lang="es-CO" sz="1200" b="0" i="1" u="none" strike="noStrike">
                        <a:solidFill>
                          <a:schemeClr val="accent1">
                            <a:lumMod val="50000"/>
                          </a:schemeClr>
                        </a:solidFill>
                        <a:effectLst/>
                        <a:latin typeface="Calibri" panose="020F0502020204030204" pitchFamily="34" charset="0"/>
                      </a:endParaRPr>
                    </a:p>
                  </a:txBody>
                  <a:tcPr marL="9065" marR="9065" marT="9065" marB="0"/>
                </a:tc>
                <a:extLst>
                  <a:ext uri="{0D108BD9-81ED-4DB2-BD59-A6C34878D82A}">
                    <a16:rowId xmlns:a16="http://schemas.microsoft.com/office/drawing/2014/main" val="1998923203"/>
                  </a:ext>
                </a:extLst>
              </a:tr>
              <a:tr h="181306">
                <a:tc>
                  <a:txBody>
                    <a:bodyPr/>
                    <a:lstStyle/>
                    <a:p>
                      <a:pPr algn="l" fontAlgn="t"/>
                      <a:r>
                        <a:rPr lang="es-CO" sz="1200" i="1" u="none" strike="noStrike">
                          <a:solidFill>
                            <a:schemeClr val="accent1">
                              <a:lumMod val="50000"/>
                            </a:schemeClr>
                          </a:solidFill>
                          <a:effectLst/>
                        </a:rPr>
                        <a:t>PROCESOS ADEUADOS A LA SITUACION ACTUAL DE LA NACION</a:t>
                      </a:r>
                      <a:endParaRPr lang="es-CO" sz="1200" b="0" i="1" u="none" strike="noStrike">
                        <a:solidFill>
                          <a:schemeClr val="accent1">
                            <a:lumMod val="50000"/>
                          </a:schemeClr>
                        </a:solidFill>
                        <a:effectLst/>
                        <a:latin typeface="Calibri" panose="020F0502020204030204" pitchFamily="34" charset="0"/>
                      </a:endParaRPr>
                    </a:p>
                  </a:txBody>
                  <a:tcPr marL="9065" marR="9065" marT="9065" marB="0"/>
                </a:tc>
                <a:extLst>
                  <a:ext uri="{0D108BD9-81ED-4DB2-BD59-A6C34878D82A}">
                    <a16:rowId xmlns:a16="http://schemas.microsoft.com/office/drawing/2014/main" val="1954840719"/>
                  </a:ext>
                </a:extLst>
              </a:tr>
              <a:tr h="181306">
                <a:tc>
                  <a:txBody>
                    <a:bodyPr/>
                    <a:lstStyle/>
                    <a:p>
                      <a:pPr algn="l" fontAlgn="t"/>
                      <a:r>
                        <a:rPr lang="es-CO" sz="1200" i="1" u="none" strike="noStrike">
                          <a:solidFill>
                            <a:schemeClr val="accent1">
                              <a:lumMod val="50000"/>
                            </a:schemeClr>
                          </a:solidFill>
                          <a:effectLst/>
                        </a:rPr>
                        <a:t>La descentralización</a:t>
                      </a:r>
                      <a:endParaRPr lang="es-CO" sz="1200" b="0" i="1" u="none" strike="noStrike">
                        <a:solidFill>
                          <a:schemeClr val="accent1">
                            <a:lumMod val="50000"/>
                          </a:schemeClr>
                        </a:solidFill>
                        <a:effectLst/>
                        <a:latin typeface="Calibri" panose="020F0502020204030204" pitchFamily="34" charset="0"/>
                      </a:endParaRPr>
                    </a:p>
                  </a:txBody>
                  <a:tcPr marL="9065" marR="9065" marT="9065" marB="0"/>
                </a:tc>
                <a:extLst>
                  <a:ext uri="{0D108BD9-81ED-4DB2-BD59-A6C34878D82A}">
                    <a16:rowId xmlns:a16="http://schemas.microsoft.com/office/drawing/2014/main" val="4110601833"/>
                  </a:ext>
                </a:extLst>
              </a:tr>
              <a:tr h="181306">
                <a:tc>
                  <a:txBody>
                    <a:bodyPr/>
                    <a:lstStyle/>
                    <a:p>
                      <a:pPr algn="l" fontAlgn="t"/>
                      <a:r>
                        <a:rPr lang="es-CO" sz="1200" i="1" u="none" strike="noStrike">
                          <a:solidFill>
                            <a:schemeClr val="accent1">
                              <a:lumMod val="50000"/>
                            </a:schemeClr>
                          </a:solidFill>
                          <a:effectLst/>
                        </a:rPr>
                        <a:t>Muy clara las explicaciones</a:t>
                      </a:r>
                      <a:endParaRPr lang="es-CO" sz="1200" b="0" i="1" u="none" strike="noStrike">
                        <a:solidFill>
                          <a:schemeClr val="accent1">
                            <a:lumMod val="50000"/>
                          </a:schemeClr>
                        </a:solidFill>
                        <a:effectLst/>
                        <a:latin typeface="Calibri" panose="020F0502020204030204" pitchFamily="34" charset="0"/>
                      </a:endParaRPr>
                    </a:p>
                  </a:txBody>
                  <a:tcPr marL="9065" marR="9065" marT="9065" marB="0"/>
                </a:tc>
                <a:extLst>
                  <a:ext uri="{0D108BD9-81ED-4DB2-BD59-A6C34878D82A}">
                    <a16:rowId xmlns:a16="http://schemas.microsoft.com/office/drawing/2014/main" val="3369815591"/>
                  </a:ext>
                </a:extLst>
              </a:tr>
              <a:tr h="181306">
                <a:tc>
                  <a:txBody>
                    <a:bodyPr/>
                    <a:lstStyle/>
                    <a:p>
                      <a:pPr algn="l" fontAlgn="t"/>
                      <a:r>
                        <a:rPr lang="es-CO" sz="1200" i="1" u="none" strike="noStrike">
                          <a:solidFill>
                            <a:schemeClr val="accent1">
                              <a:lumMod val="50000"/>
                            </a:schemeClr>
                          </a:solidFill>
                          <a:effectLst/>
                        </a:rPr>
                        <a:t>Gracias por las exposiciones muy claro el tema</a:t>
                      </a:r>
                      <a:endParaRPr lang="es-CO" sz="1200" b="0" i="1" u="none" strike="noStrike">
                        <a:solidFill>
                          <a:schemeClr val="accent1">
                            <a:lumMod val="50000"/>
                          </a:schemeClr>
                        </a:solidFill>
                        <a:effectLst/>
                        <a:latin typeface="Calibri" panose="020F0502020204030204" pitchFamily="34" charset="0"/>
                      </a:endParaRPr>
                    </a:p>
                  </a:txBody>
                  <a:tcPr marL="9065" marR="9065" marT="9065" marB="0"/>
                </a:tc>
                <a:extLst>
                  <a:ext uri="{0D108BD9-81ED-4DB2-BD59-A6C34878D82A}">
                    <a16:rowId xmlns:a16="http://schemas.microsoft.com/office/drawing/2014/main" val="3017775961"/>
                  </a:ext>
                </a:extLst>
              </a:tr>
              <a:tr h="181306">
                <a:tc>
                  <a:txBody>
                    <a:bodyPr/>
                    <a:lstStyle/>
                    <a:p>
                      <a:pPr algn="l" fontAlgn="t"/>
                      <a:r>
                        <a:rPr lang="es-CO" sz="1200" i="1" u="none" strike="noStrike">
                          <a:solidFill>
                            <a:schemeClr val="accent1">
                              <a:lumMod val="50000"/>
                            </a:schemeClr>
                          </a:solidFill>
                          <a:effectLst/>
                        </a:rPr>
                        <a:t>Informe detallado de la contratación más relevante.</a:t>
                      </a:r>
                      <a:endParaRPr lang="es-CO" sz="1200" b="0" i="1" u="none" strike="noStrike">
                        <a:solidFill>
                          <a:schemeClr val="accent1">
                            <a:lumMod val="50000"/>
                          </a:schemeClr>
                        </a:solidFill>
                        <a:effectLst/>
                        <a:latin typeface="Calibri" panose="020F0502020204030204" pitchFamily="34" charset="0"/>
                      </a:endParaRPr>
                    </a:p>
                  </a:txBody>
                  <a:tcPr marL="9065" marR="9065" marT="9065" marB="0"/>
                </a:tc>
                <a:extLst>
                  <a:ext uri="{0D108BD9-81ED-4DB2-BD59-A6C34878D82A}">
                    <a16:rowId xmlns:a16="http://schemas.microsoft.com/office/drawing/2014/main" val="3202133062"/>
                  </a:ext>
                </a:extLst>
              </a:tr>
              <a:tr h="181306">
                <a:tc>
                  <a:txBody>
                    <a:bodyPr/>
                    <a:lstStyle/>
                    <a:p>
                      <a:pPr algn="l" fontAlgn="t"/>
                      <a:r>
                        <a:rPr lang="es-CO" sz="1200" i="1" u="none" strike="noStrike">
                          <a:solidFill>
                            <a:schemeClr val="accent1">
                              <a:lumMod val="50000"/>
                            </a:schemeClr>
                          </a:solidFill>
                          <a:effectLst/>
                        </a:rPr>
                        <a:t>Claro y eficiente la información para dar a conocer a los empleados de la entidad </a:t>
                      </a:r>
                      <a:endParaRPr lang="es-CO" sz="1200" b="0" i="1" u="none" strike="noStrike">
                        <a:solidFill>
                          <a:schemeClr val="accent1">
                            <a:lumMod val="50000"/>
                          </a:schemeClr>
                        </a:solidFill>
                        <a:effectLst/>
                        <a:latin typeface="Calibri" panose="020F0502020204030204" pitchFamily="34" charset="0"/>
                      </a:endParaRPr>
                    </a:p>
                  </a:txBody>
                  <a:tcPr marL="9065" marR="9065" marT="9065" marB="0"/>
                </a:tc>
                <a:extLst>
                  <a:ext uri="{0D108BD9-81ED-4DB2-BD59-A6C34878D82A}">
                    <a16:rowId xmlns:a16="http://schemas.microsoft.com/office/drawing/2014/main" val="1069317224"/>
                  </a:ext>
                </a:extLst>
              </a:tr>
              <a:tr h="543917">
                <a:tc>
                  <a:txBody>
                    <a:bodyPr/>
                    <a:lstStyle/>
                    <a:p>
                      <a:pPr algn="l" fontAlgn="t"/>
                      <a:r>
                        <a:rPr lang="es-CO" sz="1200" i="1" u="none" strike="noStrike">
                          <a:solidFill>
                            <a:schemeClr val="accent1">
                              <a:lumMod val="50000"/>
                            </a:schemeClr>
                          </a:solidFill>
                          <a:effectLst/>
                        </a:rPr>
                        <a:t>positivos, la participación de mas proveedores en las licitaciones, y así se puede obtener mejores precios favoreciendo a la Aeronáutica Civil.</a:t>
                      </a:r>
                      <a:br>
                        <a:rPr lang="es-CO" sz="1200" i="1" u="none" strike="noStrike">
                          <a:solidFill>
                            <a:schemeClr val="accent1">
                              <a:lumMod val="50000"/>
                            </a:schemeClr>
                          </a:solidFill>
                          <a:effectLst/>
                        </a:rPr>
                      </a:br>
                      <a:endParaRPr lang="es-CO" sz="1200" b="0" i="1" u="none" strike="noStrike">
                        <a:solidFill>
                          <a:schemeClr val="accent1">
                            <a:lumMod val="50000"/>
                          </a:schemeClr>
                        </a:solidFill>
                        <a:effectLst/>
                        <a:latin typeface="Calibri" panose="020F0502020204030204" pitchFamily="34" charset="0"/>
                      </a:endParaRPr>
                    </a:p>
                  </a:txBody>
                  <a:tcPr marL="9065" marR="9065" marT="9065" marB="0"/>
                </a:tc>
                <a:extLst>
                  <a:ext uri="{0D108BD9-81ED-4DB2-BD59-A6C34878D82A}">
                    <a16:rowId xmlns:a16="http://schemas.microsoft.com/office/drawing/2014/main" val="859334725"/>
                  </a:ext>
                </a:extLst>
              </a:tr>
              <a:tr h="543917">
                <a:tc>
                  <a:txBody>
                    <a:bodyPr/>
                    <a:lstStyle/>
                    <a:p>
                      <a:pPr algn="l" fontAlgn="t"/>
                      <a:r>
                        <a:rPr lang="es-CO" sz="1200" i="1" u="none" strike="noStrike" dirty="0">
                          <a:solidFill>
                            <a:schemeClr val="accent1">
                              <a:lumMod val="50000"/>
                            </a:schemeClr>
                          </a:solidFill>
                          <a:effectLst/>
                        </a:rPr>
                        <a:t>Lo positivo del evento es que permite el acercamiento y al socializar los  proyectos de inversión  con anticipación, genera confianza de los contratistas y estimula la participación  de estos en los procesos de contratación. </a:t>
                      </a:r>
                      <a:endParaRPr lang="es-CO" sz="1200" b="0" i="1" u="none" strike="noStrike" dirty="0">
                        <a:solidFill>
                          <a:schemeClr val="accent1">
                            <a:lumMod val="50000"/>
                          </a:schemeClr>
                        </a:solidFill>
                        <a:effectLst/>
                        <a:latin typeface="Calibri" panose="020F0502020204030204" pitchFamily="34" charset="0"/>
                      </a:endParaRPr>
                    </a:p>
                  </a:txBody>
                  <a:tcPr marL="9065" marR="9065" marT="9065" marB="0"/>
                </a:tc>
                <a:extLst>
                  <a:ext uri="{0D108BD9-81ED-4DB2-BD59-A6C34878D82A}">
                    <a16:rowId xmlns:a16="http://schemas.microsoft.com/office/drawing/2014/main" val="2772692239"/>
                  </a:ext>
                </a:extLst>
              </a:tr>
              <a:tr h="181306">
                <a:tc>
                  <a:txBody>
                    <a:bodyPr/>
                    <a:lstStyle/>
                    <a:p>
                      <a:pPr algn="l" fontAlgn="t"/>
                      <a:r>
                        <a:rPr lang="es-CO" sz="1200" i="1" u="none" strike="noStrike" dirty="0">
                          <a:solidFill>
                            <a:schemeClr val="accent1">
                              <a:lumMod val="50000"/>
                            </a:schemeClr>
                          </a:solidFill>
                          <a:effectLst/>
                        </a:rPr>
                        <a:t> Las exposiciones  son de manera  clara y entendibles  para nosotros. Gracias” </a:t>
                      </a:r>
                      <a:endParaRPr lang="es-CO" sz="1200" b="0" i="1" u="none" strike="noStrike" dirty="0">
                        <a:solidFill>
                          <a:schemeClr val="accent1">
                            <a:lumMod val="50000"/>
                          </a:schemeClr>
                        </a:solidFill>
                        <a:effectLst/>
                        <a:latin typeface="Calibri" panose="020F0502020204030204" pitchFamily="34" charset="0"/>
                      </a:endParaRPr>
                    </a:p>
                  </a:txBody>
                  <a:tcPr marL="9065" marR="9065" marT="9065" marB="0"/>
                </a:tc>
                <a:extLst>
                  <a:ext uri="{0D108BD9-81ED-4DB2-BD59-A6C34878D82A}">
                    <a16:rowId xmlns:a16="http://schemas.microsoft.com/office/drawing/2014/main" val="1512947305"/>
                  </a:ext>
                </a:extLst>
              </a:tr>
            </a:tbl>
          </a:graphicData>
        </a:graphic>
      </p:graphicFrame>
    </p:spTree>
    <p:extLst>
      <p:ext uri="{BB962C8B-B14F-4D97-AF65-F5344CB8AC3E}">
        <p14:creationId xmlns:p14="http://schemas.microsoft.com/office/powerpoint/2010/main" val="495286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76226" y="0"/>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4. RESULTADOS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61853" y="5209689"/>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32026" y="880717"/>
            <a:ext cx="11727947" cy="1200329"/>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4.2 RESULTADOS ENCUESTA DE PERCEPCIÓN FERIA DE LA TRANSPARENCIA</a:t>
            </a:r>
          </a:p>
          <a:p>
            <a:pPr algn="just"/>
            <a:endParaRPr lang="es-CO" b="1" dirty="0">
              <a:solidFill>
                <a:srgbClr val="002060"/>
              </a:solidFill>
              <a:latin typeface="Arial" panose="020B0604020202020204" pitchFamily="34" charset="0"/>
              <a:ea typeface="+mj-ea"/>
              <a:cs typeface="Arial" panose="020B0604020202020204" pitchFamily="34" charset="0"/>
            </a:endParaRPr>
          </a:p>
          <a:p>
            <a:pPr algn="ctr"/>
            <a:r>
              <a:rPr lang="es-CO" b="1" dirty="0">
                <a:solidFill>
                  <a:srgbClr val="002060"/>
                </a:solidFill>
                <a:latin typeface="Arial" panose="020B0604020202020204" pitchFamily="34" charset="0"/>
                <a:ea typeface="+mj-ea"/>
                <a:cs typeface="Arial" panose="020B0604020202020204" pitchFamily="34" charset="0"/>
              </a:rPr>
              <a:t>ASPECTOS POSITIVOS</a:t>
            </a:r>
          </a:p>
          <a:p>
            <a:pPr algn="just"/>
            <a:endParaRPr lang="es-CO" b="1" dirty="0">
              <a:latin typeface="Arial" panose="020B0604020202020204" pitchFamily="34" charset="0"/>
              <a:ea typeface="+mj-ea"/>
              <a:cs typeface="Arial" panose="020B0604020202020204" pitchFamily="34" charset="0"/>
            </a:endParaRPr>
          </a:p>
        </p:txBody>
      </p:sp>
      <p:pic>
        <p:nvPicPr>
          <p:cNvPr id="3074" name="Picture 2" descr="Icono De Botón Verde Redondo. Ilustración De Dibujos Animados De ...">
            <a:extLst>
              <a:ext uri="{FF2B5EF4-FFF2-40B4-BE49-F238E27FC236}">
                <a16:creationId xmlns:a16="http://schemas.microsoft.com/office/drawing/2014/main" id="{97AAAF8E-EE38-4A84-8FF8-C9A170553C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9269" y="1356131"/>
            <a:ext cx="361242" cy="3612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a 8">
            <a:extLst>
              <a:ext uri="{FF2B5EF4-FFF2-40B4-BE49-F238E27FC236}">
                <a16:creationId xmlns:a16="http://schemas.microsoft.com/office/drawing/2014/main" id="{B6243233-6AC8-45AA-A1D2-E3AAB5531239}"/>
              </a:ext>
            </a:extLst>
          </p:cNvPr>
          <p:cNvGraphicFramePr>
            <a:graphicFrameLocks noGrp="1"/>
          </p:cNvGraphicFramePr>
          <p:nvPr>
            <p:extLst>
              <p:ext uri="{D42A27DB-BD31-4B8C-83A1-F6EECF244321}">
                <p14:modId xmlns:p14="http://schemas.microsoft.com/office/powerpoint/2010/main" val="4286759602"/>
              </p:ext>
            </p:extLst>
          </p:nvPr>
        </p:nvGraphicFramePr>
        <p:xfrm>
          <a:off x="1518833" y="1751027"/>
          <a:ext cx="8847839" cy="4117566"/>
        </p:xfrm>
        <a:graphic>
          <a:graphicData uri="http://schemas.openxmlformats.org/drawingml/2006/table">
            <a:tbl>
              <a:tblPr>
                <a:tableStyleId>{68D230F3-CF80-4859-8CE7-A43EE81993B5}</a:tableStyleId>
              </a:tblPr>
              <a:tblGrid>
                <a:gridCol w="8847839">
                  <a:extLst>
                    <a:ext uri="{9D8B030D-6E8A-4147-A177-3AD203B41FA5}">
                      <a16:colId xmlns:a16="http://schemas.microsoft.com/office/drawing/2014/main" val="4190639603"/>
                    </a:ext>
                  </a:extLst>
                </a:gridCol>
              </a:tblGrid>
              <a:tr h="98047">
                <a:tc>
                  <a:txBody>
                    <a:bodyPr/>
                    <a:lstStyle/>
                    <a:p>
                      <a:pPr algn="l" fontAlgn="t"/>
                      <a:r>
                        <a:rPr lang="es-CO" sz="1400" i="1" u="none" strike="noStrike" dirty="0">
                          <a:solidFill>
                            <a:schemeClr val="accent1">
                              <a:lumMod val="50000"/>
                            </a:schemeClr>
                          </a:solidFill>
                          <a:effectLst/>
                        </a:rPr>
                        <a:t>“agilidad y pronta respuesta</a:t>
                      </a:r>
                      <a:endParaRPr lang="es-CO" sz="1400" b="0" i="1" u="none" strike="noStrike" dirty="0">
                        <a:solidFill>
                          <a:schemeClr val="accent1">
                            <a:lumMod val="50000"/>
                          </a:schemeClr>
                        </a:solidFill>
                        <a:effectLst/>
                        <a:latin typeface="Calibri" panose="020F0502020204030204" pitchFamily="34" charset="0"/>
                      </a:endParaRPr>
                    </a:p>
                  </a:txBody>
                  <a:tcPr marL="4902" marR="4902" marT="4902" marB="0"/>
                </a:tc>
                <a:extLst>
                  <a:ext uri="{0D108BD9-81ED-4DB2-BD59-A6C34878D82A}">
                    <a16:rowId xmlns:a16="http://schemas.microsoft.com/office/drawing/2014/main" val="568153586"/>
                  </a:ext>
                </a:extLst>
              </a:tr>
              <a:tr h="263747">
                <a:tc>
                  <a:txBody>
                    <a:bodyPr/>
                    <a:lstStyle/>
                    <a:p>
                      <a:pPr algn="l" fontAlgn="t"/>
                      <a:r>
                        <a:rPr lang="es-CO" sz="1400" i="1" u="none" strike="noStrike" dirty="0">
                          <a:solidFill>
                            <a:schemeClr val="accent1">
                              <a:lumMod val="50000"/>
                            </a:schemeClr>
                          </a:solidFill>
                          <a:effectLst/>
                        </a:rPr>
                        <a:t>Positivo, hay respuesta inmediata del recibo de la queja</a:t>
                      </a:r>
                      <a:br>
                        <a:rPr lang="es-CO" sz="1400" i="1" u="none" strike="noStrike" dirty="0">
                          <a:solidFill>
                            <a:schemeClr val="accent1">
                              <a:lumMod val="50000"/>
                            </a:schemeClr>
                          </a:solidFill>
                          <a:effectLst/>
                        </a:rPr>
                      </a:br>
                      <a:br>
                        <a:rPr lang="es-CO" sz="1400" i="1" u="none" strike="noStrike" dirty="0">
                          <a:solidFill>
                            <a:schemeClr val="accent1">
                              <a:lumMod val="50000"/>
                            </a:schemeClr>
                          </a:solidFill>
                          <a:effectLst/>
                        </a:rPr>
                      </a:br>
                      <a:endParaRPr lang="es-CO" sz="1400" b="0" i="1" u="none" strike="noStrike" dirty="0">
                        <a:solidFill>
                          <a:schemeClr val="accent1">
                            <a:lumMod val="50000"/>
                          </a:schemeClr>
                        </a:solidFill>
                        <a:effectLst/>
                        <a:latin typeface="Calibri" panose="020F0502020204030204" pitchFamily="34" charset="0"/>
                      </a:endParaRPr>
                    </a:p>
                  </a:txBody>
                  <a:tcPr marL="4902" marR="4902" marT="4902" marB="0"/>
                </a:tc>
                <a:extLst>
                  <a:ext uri="{0D108BD9-81ED-4DB2-BD59-A6C34878D82A}">
                    <a16:rowId xmlns:a16="http://schemas.microsoft.com/office/drawing/2014/main" val="2321767044"/>
                  </a:ext>
                </a:extLst>
              </a:tr>
              <a:tr h="98047">
                <a:tc>
                  <a:txBody>
                    <a:bodyPr/>
                    <a:lstStyle/>
                    <a:p>
                      <a:pPr algn="l" fontAlgn="t"/>
                      <a:r>
                        <a:rPr lang="es-CO" sz="1400" i="1" u="none" strike="noStrike">
                          <a:solidFill>
                            <a:schemeClr val="accent1">
                              <a:lumMod val="50000"/>
                            </a:schemeClr>
                          </a:solidFill>
                          <a:effectLst/>
                        </a:rPr>
                        <a:t>Conocer las oportunidades de los procesos y como han sido las contrataciones.</a:t>
                      </a:r>
                      <a:endParaRPr lang="es-CO" sz="1400" b="0" i="1" u="none" strike="noStrike">
                        <a:solidFill>
                          <a:schemeClr val="accent1">
                            <a:lumMod val="50000"/>
                          </a:schemeClr>
                        </a:solidFill>
                        <a:effectLst/>
                        <a:latin typeface="Calibri" panose="020F0502020204030204" pitchFamily="34" charset="0"/>
                      </a:endParaRPr>
                    </a:p>
                  </a:txBody>
                  <a:tcPr marL="4902" marR="4902" marT="4902" marB="0"/>
                </a:tc>
                <a:extLst>
                  <a:ext uri="{0D108BD9-81ED-4DB2-BD59-A6C34878D82A}">
                    <a16:rowId xmlns:a16="http://schemas.microsoft.com/office/drawing/2014/main" val="995370394"/>
                  </a:ext>
                </a:extLst>
              </a:tr>
              <a:tr h="98047">
                <a:tc>
                  <a:txBody>
                    <a:bodyPr/>
                    <a:lstStyle/>
                    <a:p>
                      <a:pPr algn="l" fontAlgn="t"/>
                      <a:r>
                        <a:rPr lang="es-CO" sz="1400" i="1" u="none" strike="noStrike">
                          <a:solidFill>
                            <a:schemeClr val="accent1">
                              <a:lumMod val="50000"/>
                            </a:schemeClr>
                          </a:solidFill>
                          <a:effectLst/>
                        </a:rPr>
                        <a:t>Claridad y dominio en la exposición de los temas</a:t>
                      </a:r>
                      <a:endParaRPr lang="es-CO" sz="1400" b="0" i="1" u="none" strike="noStrike">
                        <a:solidFill>
                          <a:schemeClr val="accent1">
                            <a:lumMod val="50000"/>
                          </a:schemeClr>
                        </a:solidFill>
                        <a:effectLst/>
                        <a:latin typeface="Calibri" panose="020F0502020204030204" pitchFamily="34" charset="0"/>
                      </a:endParaRPr>
                    </a:p>
                  </a:txBody>
                  <a:tcPr marL="4902" marR="4902" marT="4902" marB="0"/>
                </a:tc>
                <a:extLst>
                  <a:ext uri="{0D108BD9-81ED-4DB2-BD59-A6C34878D82A}">
                    <a16:rowId xmlns:a16="http://schemas.microsoft.com/office/drawing/2014/main" val="374561817"/>
                  </a:ext>
                </a:extLst>
              </a:tr>
              <a:tr h="196095">
                <a:tc>
                  <a:txBody>
                    <a:bodyPr/>
                    <a:lstStyle/>
                    <a:p>
                      <a:pPr algn="l" fontAlgn="t"/>
                      <a:r>
                        <a:rPr lang="es-CO" sz="1400" i="1" u="none" strike="noStrike">
                          <a:solidFill>
                            <a:schemeClr val="accent1">
                              <a:lumMod val="50000"/>
                            </a:schemeClr>
                          </a:solidFill>
                          <a:effectLst/>
                        </a:rPr>
                        <a:t>La virtualidad ayuda a facilitar la participación.</a:t>
                      </a:r>
                      <a:br>
                        <a:rPr lang="es-CO" sz="1400" i="1" u="none" strike="noStrike">
                          <a:solidFill>
                            <a:schemeClr val="accent1">
                              <a:lumMod val="50000"/>
                            </a:schemeClr>
                          </a:solidFill>
                          <a:effectLst/>
                        </a:rPr>
                      </a:br>
                      <a:endParaRPr lang="es-CO" sz="1400" b="0" i="1" u="none" strike="noStrike">
                        <a:solidFill>
                          <a:schemeClr val="accent1">
                            <a:lumMod val="50000"/>
                          </a:schemeClr>
                        </a:solidFill>
                        <a:effectLst/>
                        <a:latin typeface="Calibri" panose="020F0502020204030204" pitchFamily="34" charset="0"/>
                      </a:endParaRPr>
                    </a:p>
                  </a:txBody>
                  <a:tcPr marL="4902" marR="4902" marT="4902" marB="0"/>
                </a:tc>
                <a:extLst>
                  <a:ext uri="{0D108BD9-81ED-4DB2-BD59-A6C34878D82A}">
                    <a16:rowId xmlns:a16="http://schemas.microsoft.com/office/drawing/2014/main" val="1815213490"/>
                  </a:ext>
                </a:extLst>
              </a:tr>
              <a:tr h="196095">
                <a:tc>
                  <a:txBody>
                    <a:bodyPr/>
                    <a:lstStyle/>
                    <a:p>
                      <a:pPr algn="l" fontAlgn="t"/>
                      <a:r>
                        <a:rPr lang="es-CO" sz="1400" i="1" u="none" strike="noStrike">
                          <a:solidFill>
                            <a:schemeClr val="accent1">
                              <a:lumMod val="50000"/>
                            </a:schemeClr>
                          </a:solidFill>
                          <a:effectLst/>
                        </a:rPr>
                        <a:t>La inversión en conectividad, la capacitación, y también es importante la interacción con Colombia eficiente. </a:t>
                      </a:r>
                      <a:endParaRPr lang="es-CO" sz="1400" b="0" i="1" u="none" strike="noStrike">
                        <a:solidFill>
                          <a:schemeClr val="accent1">
                            <a:lumMod val="50000"/>
                          </a:schemeClr>
                        </a:solidFill>
                        <a:effectLst/>
                        <a:latin typeface="Calibri" panose="020F0502020204030204" pitchFamily="34" charset="0"/>
                      </a:endParaRPr>
                    </a:p>
                  </a:txBody>
                  <a:tcPr marL="4902" marR="4902" marT="4902" marB="0"/>
                </a:tc>
                <a:extLst>
                  <a:ext uri="{0D108BD9-81ED-4DB2-BD59-A6C34878D82A}">
                    <a16:rowId xmlns:a16="http://schemas.microsoft.com/office/drawing/2014/main" val="3605516357"/>
                  </a:ext>
                </a:extLst>
              </a:tr>
              <a:tr h="196095">
                <a:tc>
                  <a:txBody>
                    <a:bodyPr/>
                    <a:lstStyle/>
                    <a:p>
                      <a:pPr algn="l" fontAlgn="t"/>
                      <a:r>
                        <a:rPr lang="es-CO" sz="1400" i="1" u="none" strike="noStrike">
                          <a:solidFill>
                            <a:schemeClr val="accent1">
                              <a:lumMod val="50000"/>
                            </a:schemeClr>
                          </a:solidFill>
                          <a:effectLst/>
                        </a:rPr>
                        <a:t>Positivo: Contenidos, claridad , tiempo, ponentes.</a:t>
                      </a:r>
                      <a:br>
                        <a:rPr lang="es-CO" sz="1400" i="1" u="none" strike="noStrike">
                          <a:solidFill>
                            <a:schemeClr val="accent1">
                              <a:lumMod val="50000"/>
                            </a:schemeClr>
                          </a:solidFill>
                          <a:effectLst/>
                        </a:rPr>
                      </a:br>
                      <a:endParaRPr lang="es-CO" sz="1400" b="0" i="1" u="none" strike="noStrike">
                        <a:solidFill>
                          <a:schemeClr val="accent1">
                            <a:lumMod val="50000"/>
                          </a:schemeClr>
                        </a:solidFill>
                        <a:effectLst/>
                        <a:latin typeface="Calibri" panose="020F0502020204030204" pitchFamily="34" charset="0"/>
                      </a:endParaRPr>
                    </a:p>
                  </a:txBody>
                  <a:tcPr marL="4902" marR="4902" marT="4902" marB="0"/>
                </a:tc>
                <a:extLst>
                  <a:ext uri="{0D108BD9-81ED-4DB2-BD59-A6C34878D82A}">
                    <a16:rowId xmlns:a16="http://schemas.microsoft.com/office/drawing/2014/main" val="3521182250"/>
                  </a:ext>
                </a:extLst>
              </a:tr>
              <a:tr h="98047">
                <a:tc>
                  <a:txBody>
                    <a:bodyPr/>
                    <a:lstStyle/>
                    <a:p>
                      <a:pPr algn="l" fontAlgn="t"/>
                      <a:r>
                        <a:rPr lang="es-CO" sz="1400" i="1" u="none" strike="noStrike">
                          <a:solidFill>
                            <a:schemeClr val="accent1">
                              <a:lumMod val="50000"/>
                            </a:schemeClr>
                          </a:solidFill>
                          <a:effectLst/>
                        </a:rPr>
                        <a:t>Se evidencia planeación y uso eficiente de herramientas TI. </a:t>
                      </a:r>
                      <a:endParaRPr lang="es-CO" sz="1400" b="0" i="1" u="none" strike="noStrike">
                        <a:solidFill>
                          <a:schemeClr val="accent1">
                            <a:lumMod val="50000"/>
                          </a:schemeClr>
                        </a:solidFill>
                        <a:effectLst/>
                        <a:latin typeface="Calibri" panose="020F0502020204030204" pitchFamily="34" charset="0"/>
                      </a:endParaRPr>
                    </a:p>
                  </a:txBody>
                  <a:tcPr marL="4902" marR="4902" marT="4902" marB="0"/>
                </a:tc>
                <a:extLst>
                  <a:ext uri="{0D108BD9-81ED-4DB2-BD59-A6C34878D82A}">
                    <a16:rowId xmlns:a16="http://schemas.microsoft.com/office/drawing/2014/main" val="3444118565"/>
                  </a:ext>
                </a:extLst>
              </a:tr>
              <a:tr h="98047">
                <a:tc>
                  <a:txBody>
                    <a:bodyPr/>
                    <a:lstStyle/>
                    <a:p>
                      <a:pPr algn="l" fontAlgn="t"/>
                      <a:r>
                        <a:rPr lang="es-CO" sz="1400" i="1" u="none" strike="noStrike">
                          <a:solidFill>
                            <a:schemeClr val="accent1">
                              <a:lumMod val="50000"/>
                            </a:schemeClr>
                          </a:solidFill>
                          <a:effectLst/>
                        </a:rPr>
                        <a:t>Buenas inversiones.</a:t>
                      </a:r>
                      <a:endParaRPr lang="es-CO" sz="1400" b="0" i="1" u="none" strike="noStrike">
                        <a:solidFill>
                          <a:schemeClr val="accent1">
                            <a:lumMod val="50000"/>
                          </a:schemeClr>
                        </a:solidFill>
                        <a:effectLst/>
                        <a:latin typeface="Calibri" panose="020F0502020204030204" pitchFamily="34" charset="0"/>
                      </a:endParaRPr>
                    </a:p>
                  </a:txBody>
                  <a:tcPr marL="4902" marR="4902" marT="4902" marB="0"/>
                </a:tc>
                <a:extLst>
                  <a:ext uri="{0D108BD9-81ED-4DB2-BD59-A6C34878D82A}">
                    <a16:rowId xmlns:a16="http://schemas.microsoft.com/office/drawing/2014/main" val="2118434311"/>
                  </a:ext>
                </a:extLst>
              </a:tr>
              <a:tr h="98047">
                <a:tc>
                  <a:txBody>
                    <a:bodyPr/>
                    <a:lstStyle/>
                    <a:p>
                      <a:pPr algn="l" fontAlgn="t"/>
                      <a:r>
                        <a:rPr lang="es-CO" sz="1400" i="1" u="none" strike="noStrike">
                          <a:solidFill>
                            <a:schemeClr val="accent1">
                              <a:lumMod val="50000"/>
                            </a:schemeClr>
                          </a:solidFill>
                          <a:effectLst/>
                        </a:rPr>
                        <a:t>Seguimiento y control en el cumplimiento de al ejecucion del  PAA</a:t>
                      </a:r>
                      <a:endParaRPr lang="es-CO" sz="1400" b="0" i="1" u="none" strike="noStrike">
                        <a:solidFill>
                          <a:schemeClr val="accent1">
                            <a:lumMod val="50000"/>
                          </a:schemeClr>
                        </a:solidFill>
                        <a:effectLst/>
                        <a:latin typeface="Calibri" panose="020F0502020204030204" pitchFamily="34" charset="0"/>
                      </a:endParaRPr>
                    </a:p>
                  </a:txBody>
                  <a:tcPr marL="4902" marR="4902" marT="4902" marB="0"/>
                </a:tc>
                <a:extLst>
                  <a:ext uri="{0D108BD9-81ED-4DB2-BD59-A6C34878D82A}">
                    <a16:rowId xmlns:a16="http://schemas.microsoft.com/office/drawing/2014/main" val="2234976456"/>
                  </a:ext>
                </a:extLst>
              </a:tr>
              <a:tr h="196095">
                <a:tc>
                  <a:txBody>
                    <a:bodyPr/>
                    <a:lstStyle/>
                    <a:p>
                      <a:pPr algn="l" fontAlgn="t"/>
                      <a:r>
                        <a:rPr lang="es-CO" sz="1400" i="1" u="none" strike="noStrike">
                          <a:solidFill>
                            <a:schemeClr val="accent1">
                              <a:lumMod val="50000"/>
                            </a:schemeClr>
                          </a:solidFill>
                          <a:effectLst/>
                        </a:rPr>
                        <a:t>La facilidad y asertiva comunicación, la rapidez con que se puede radicar. Excelente servicio </a:t>
                      </a:r>
                      <a:endParaRPr lang="es-CO" sz="1400" b="0" i="1" u="none" strike="noStrike">
                        <a:solidFill>
                          <a:schemeClr val="accent1">
                            <a:lumMod val="50000"/>
                          </a:schemeClr>
                        </a:solidFill>
                        <a:effectLst/>
                        <a:latin typeface="Calibri" panose="020F0502020204030204" pitchFamily="34" charset="0"/>
                      </a:endParaRPr>
                    </a:p>
                  </a:txBody>
                  <a:tcPr marL="4902" marR="4902" marT="4902" marB="0"/>
                </a:tc>
                <a:extLst>
                  <a:ext uri="{0D108BD9-81ED-4DB2-BD59-A6C34878D82A}">
                    <a16:rowId xmlns:a16="http://schemas.microsoft.com/office/drawing/2014/main" val="3056782068"/>
                  </a:ext>
                </a:extLst>
              </a:tr>
              <a:tr h="263747">
                <a:tc>
                  <a:txBody>
                    <a:bodyPr/>
                    <a:lstStyle/>
                    <a:p>
                      <a:pPr algn="l" fontAlgn="t"/>
                      <a:r>
                        <a:rPr lang="es-CO" sz="1400" i="1" u="none" strike="noStrike" dirty="0">
                          <a:solidFill>
                            <a:schemeClr val="accent1">
                              <a:lumMod val="50000"/>
                            </a:schemeClr>
                          </a:solidFill>
                          <a:effectLst/>
                        </a:rPr>
                        <a:t>Positivo: Conocer abiertamente todos los proyectos que tienen para éste año la Aeronáutica </a:t>
                      </a:r>
                      <a:br>
                        <a:rPr lang="es-CO" sz="1400" i="1" u="none" strike="noStrike" dirty="0">
                          <a:solidFill>
                            <a:schemeClr val="accent1">
                              <a:lumMod val="50000"/>
                            </a:schemeClr>
                          </a:solidFill>
                          <a:effectLst/>
                        </a:rPr>
                      </a:br>
                      <a:br>
                        <a:rPr lang="es-CO" sz="1400" i="1" u="none" strike="noStrike" dirty="0">
                          <a:solidFill>
                            <a:schemeClr val="accent1">
                              <a:lumMod val="50000"/>
                            </a:schemeClr>
                          </a:solidFill>
                          <a:effectLst/>
                        </a:rPr>
                      </a:br>
                      <a:endParaRPr lang="es-CO" sz="1400" b="0" i="1" u="none" strike="noStrike" dirty="0">
                        <a:solidFill>
                          <a:schemeClr val="accent1">
                            <a:lumMod val="50000"/>
                          </a:schemeClr>
                        </a:solidFill>
                        <a:effectLst/>
                        <a:latin typeface="Calibri" panose="020F0502020204030204" pitchFamily="34" charset="0"/>
                      </a:endParaRPr>
                    </a:p>
                  </a:txBody>
                  <a:tcPr marL="4902" marR="4902" marT="4902" marB="0"/>
                </a:tc>
                <a:extLst>
                  <a:ext uri="{0D108BD9-81ED-4DB2-BD59-A6C34878D82A}">
                    <a16:rowId xmlns:a16="http://schemas.microsoft.com/office/drawing/2014/main" val="1454922321"/>
                  </a:ext>
                </a:extLst>
              </a:tr>
              <a:tr h="98047">
                <a:tc>
                  <a:txBody>
                    <a:bodyPr/>
                    <a:lstStyle/>
                    <a:p>
                      <a:pPr algn="l" fontAlgn="t"/>
                      <a:r>
                        <a:rPr lang="es-CO" sz="1400" i="1" u="none" strike="noStrike" dirty="0" err="1">
                          <a:solidFill>
                            <a:schemeClr val="accent1">
                              <a:lumMod val="50000"/>
                            </a:schemeClr>
                          </a:solidFill>
                          <a:effectLst/>
                        </a:rPr>
                        <a:t>Habra</a:t>
                      </a:r>
                      <a:r>
                        <a:rPr lang="es-CO" sz="1400" i="1" u="none" strike="noStrike" dirty="0">
                          <a:solidFill>
                            <a:schemeClr val="accent1">
                              <a:lumMod val="50000"/>
                            </a:schemeClr>
                          </a:solidFill>
                          <a:effectLst/>
                        </a:rPr>
                        <a:t> mayor oportunidad laboral”</a:t>
                      </a:r>
                      <a:endParaRPr lang="es-CO" sz="1400" b="0" i="1" u="none" strike="noStrike" dirty="0">
                        <a:solidFill>
                          <a:schemeClr val="accent1">
                            <a:lumMod val="50000"/>
                          </a:schemeClr>
                        </a:solidFill>
                        <a:effectLst/>
                        <a:latin typeface="Calibri" panose="020F0502020204030204" pitchFamily="34" charset="0"/>
                      </a:endParaRPr>
                    </a:p>
                  </a:txBody>
                  <a:tcPr marL="4902" marR="4902" marT="4902" marB="0"/>
                </a:tc>
                <a:extLst>
                  <a:ext uri="{0D108BD9-81ED-4DB2-BD59-A6C34878D82A}">
                    <a16:rowId xmlns:a16="http://schemas.microsoft.com/office/drawing/2014/main" val="1941845848"/>
                  </a:ext>
                </a:extLst>
              </a:tr>
            </a:tbl>
          </a:graphicData>
        </a:graphic>
      </p:graphicFrame>
    </p:spTree>
    <p:extLst>
      <p:ext uri="{BB962C8B-B14F-4D97-AF65-F5344CB8AC3E}">
        <p14:creationId xmlns:p14="http://schemas.microsoft.com/office/powerpoint/2010/main" val="3445856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400929" y="362044"/>
            <a:ext cx="10515600" cy="922633"/>
          </a:xfrm>
        </p:spPr>
        <p:txBody>
          <a:bodyPr>
            <a:normAutofit/>
          </a:bodyPr>
          <a:lstStyle/>
          <a:p>
            <a:pPr algn="ctr"/>
            <a:r>
              <a:rPr lang="es-ES" sz="2400" b="1" dirty="0">
                <a:solidFill>
                  <a:srgbClr val="002060"/>
                </a:solidFill>
                <a:latin typeface="Arial" panose="020B0604020202020204" pitchFamily="34" charset="0"/>
                <a:cs typeface="Arial" panose="020B0604020202020204" pitchFamily="34" charset="0"/>
              </a:rPr>
              <a:t>1. INTRODUCCIÓN Y OBJETIVO</a:t>
            </a:r>
            <a:endParaRPr lang="es-CO" sz="2400" b="1" dirty="0">
              <a:solidFill>
                <a:srgbClr val="002060"/>
              </a:solidFill>
              <a:latin typeface="Arial" panose="020B0604020202020204" pitchFamily="34" charset="0"/>
              <a:cs typeface="Arial" panose="020B0604020202020204" pitchFamily="34" charset="0"/>
            </a:endParaRP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517" y="5241111"/>
            <a:ext cx="1898120" cy="793528"/>
          </a:xfrm>
          <a:prstGeom prst="rect">
            <a:avLst/>
          </a:prstGeom>
        </p:spPr>
      </p:pic>
      <p:sp>
        <p:nvSpPr>
          <p:cNvPr id="6" name="CuadroTexto 5">
            <a:extLst>
              <a:ext uri="{FF2B5EF4-FFF2-40B4-BE49-F238E27FC236}">
                <a16:creationId xmlns:a16="http://schemas.microsoft.com/office/drawing/2014/main" id="{797902D2-E95C-4804-B96F-CC7DF85E2DF2}"/>
              </a:ext>
            </a:extLst>
          </p:cNvPr>
          <p:cNvSpPr txBox="1"/>
          <p:nvPr/>
        </p:nvSpPr>
        <p:spPr>
          <a:xfrm>
            <a:off x="400929" y="1086127"/>
            <a:ext cx="10691446" cy="3785652"/>
          </a:xfrm>
          <a:prstGeom prst="rect">
            <a:avLst/>
          </a:prstGeom>
          <a:noFill/>
        </p:spPr>
        <p:txBody>
          <a:bodyPr wrap="square" rtlCol="0">
            <a:spAutoFit/>
          </a:bodyPr>
          <a:lstStyle/>
          <a:p>
            <a:endParaRPr lang="es-CO" sz="2400" b="1" dirty="0">
              <a:solidFill>
                <a:schemeClr val="tx2"/>
              </a:solidFill>
              <a:latin typeface="Arial" panose="020B0604020202020204" pitchFamily="34" charset="0"/>
              <a:ea typeface="+mj-ea"/>
              <a:cs typeface="Arial" panose="020B0604020202020204" pitchFamily="34" charset="0"/>
            </a:endParaRPr>
          </a:p>
          <a:p>
            <a:pPr algn="just"/>
            <a:r>
              <a:rPr lang="es-CO" dirty="0">
                <a:solidFill>
                  <a:schemeClr val="tx2"/>
                </a:solidFill>
              </a:rPr>
              <a:t>La rendición de cuentas es una política pública establecida mediante el documento CONPES 3654 “</a:t>
            </a:r>
            <a:r>
              <a:rPr lang="es-CO" i="1" dirty="0">
                <a:solidFill>
                  <a:schemeClr val="tx2"/>
                </a:solidFill>
              </a:rPr>
              <a:t>POLÍTICA DE RENDICIÓN DE CUENTAS DE LA RAMA EJECUTIVA A LOS CIUDADANOS</a:t>
            </a:r>
            <a:r>
              <a:rPr lang="es-CO" dirty="0">
                <a:solidFill>
                  <a:schemeClr val="tx2"/>
                </a:solidFill>
              </a:rPr>
              <a:t>” y en establece la Audiencia Pública de Rendición de Cuentas como un mecanismo de participación que tiene como propósito generar confianza y credibilidad entre las entidades públicas y la ciudadanía. </a:t>
            </a:r>
          </a:p>
          <a:p>
            <a:pPr algn="just"/>
            <a:endParaRPr lang="es-CO" dirty="0">
              <a:solidFill>
                <a:schemeClr val="tx2"/>
              </a:solidFill>
            </a:endParaRPr>
          </a:p>
          <a:p>
            <a:pPr algn="just"/>
            <a:r>
              <a:rPr lang="es-CO" dirty="0">
                <a:solidFill>
                  <a:schemeClr val="tx2"/>
                </a:solidFill>
              </a:rPr>
              <a:t>Así mismo, de conformidad con los artículo 32 y 33 de la Ley 489 de 1998, sobre “</a:t>
            </a:r>
            <a:r>
              <a:rPr lang="es-CO" i="1" dirty="0">
                <a:solidFill>
                  <a:schemeClr val="tx2"/>
                </a:solidFill>
              </a:rPr>
              <a:t>Democratización y Control Social a la gestión pública</a:t>
            </a:r>
            <a:r>
              <a:rPr lang="es-CO" dirty="0">
                <a:solidFill>
                  <a:schemeClr val="tx2"/>
                </a:solidFill>
              </a:rPr>
              <a:t>”, en el cual se contemplan las Audiencias Públicas como una de las </a:t>
            </a:r>
            <a:r>
              <a:rPr lang="es-CO" i="1" dirty="0">
                <a:solidFill>
                  <a:schemeClr val="tx2"/>
                </a:solidFill>
              </a:rPr>
              <a:t>“acciones necesarias para involucrar a los ciudadanos y organizaciones de la sociedad civil en la formulación, ejecución, control y Evaluación de la gestión pública”;</a:t>
            </a:r>
            <a:r>
              <a:rPr lang="es-CO" dirty="0">
                <a:solidFill>
                  <a:schemeClr val="tx2"/>
                </a:solidFill>
              </a:rPr>
              <a:t> como respuesta a este compromiso y aportando a los espacios de rendición de cuentas, la Aerocivil realizó la segunda feria de Transparencia 2021 durante el mes de marzo, que tuvo como objetivo divulgar el Plan Anual de Adquisiciones de la Aerocivil, las políticas y evaluar la percepción en la  gestión del proceso de compra y contratación púbica en la Aerocivil, y conocer los proveedores.</a:t>
            </a:r>
          </a:p>
        </p:txBody>
      </p:sp>
    </p:spTree>
    <p:extLst>
      <p:ext uri="{BB962C8B-B14F-4D97-AF65-F5344CB8AC3E}">
        <p14:creationId xmlns:p14="http://schemas.microsoft.com/office/powerpoint/2010/main" val="2989352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76226" y="0"/>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4. RESULTADOS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534134"/>
            <a:ext cx="4772136" cy="1995039"/>
          </a:xfrm>
          <a:prstGeom prst="rect">
            <a:avLst/>
          </a:prstGeom>
        </p:spPr>
      </p:pic>
      <p:sp>
        <p:nvSpPr>
          <p:cNvPr id="5" name="Rectángulo 4">
            <a:extLst>
              <a:ext uri="{FF2B5EF4-FFF2-40B4-BE49-F238E27FC236}">
                <a16:creationId xmlns:a16="http://schemas.microsoft.com/office/drawing/2014/main" id="{67ADF56C-AF53-4DE2-9EBC-640BEB27D3D1}"/>
              </a:ext>
            </a:extLst>
          </p:cNvPr>
          <p:cNvSpPr/>
          <p:nvPr/>
        </p:nvSpPr>
        <p:spPr>
          <a:xfrm>
            <a:off x="365759" y="989407"/>
            <a:ext cx="10213145" cy="1200329"/>
          </a:xfrm>
          <a:prstGeom prst="rect">
            <a:avLst/>
          </a:prstGeom>
        </p:spPr>
        <p:txBody>
          <a:bodyPr wrap="square">
            <a:spAutoFit/>
          </a:bodyPr>
          <a:lstStyle/>
          <a:p>
            <a:pPr algn="just"/>
            <a:r>
              <a:rPr lang="es-CO" dirty="0">
                <a:solidFill>
                  <a:schemeClr val="tx2"/>
                </a:solidFill>
              </a:rPr>
              <a:t>Hemos dejado sentado, que la Feria de Transparencia y el acceso a la información*, son dos componentes esenciales para la Unidad Administrativa Especial de Aeronáutica Civil contribuyendo como mecanismos de gobernanza, haciendo posibles las condiciones de participación y proximidad ciudadana en los procesos de planeación y gestión. </a:t>
            </a:r>
          </a:p>
        </p:txBody>
      </p:sp>
      <p:pic>
        <p:nvPicPr>
          <p:cNvPr id="6" name="Imagen 5">
            <a:extLst>
              <a:ext uri="{FF2B5EF4-FFF2-40B4-BE49-F238E27FC236}">
                <a16:creationId xmlns:a16="http://schemas.microsoft.com/office/drawing/2014/main" id="{72FB0038-3897-4847-947F-F50B5A1039B8}"/>
              </a:ext>
            </a:extLst>
          </p:cNvPr>
          <p:cNvPicPr>
            <a:picLocks noChangeAspect="1"/>
          </p:cNvPicPr>
          <p:nvPr/>
        </p:nvPicPr>
        <p:blipFill rotWithShape="1">
          <a:blip r:embed="rId4"/>
          <a:srcRect l="31452" t="52044" r="31411" b="34186"/>
          <a:stretch/>
        </p:blipFill>
        <p:spPr>
          <a:xfrm>
            <a:off x="600582" y="2792990"/>
            <a:ext cx="5200356" cy="1477328"/>
          </a:xfrm>
          <a:prstGeom prst="rect">
            <a:avLst/>
          </a:prstGeom>
        </p:spPr>
      </p:pic>
      <p:sp>
        <p:nvSpPr>
          <p:cNvPr id="8" name="Rectángulo 7">
            <a:extLst>
              <a:ext uri="{FF2B5EF4-FFF2-40B4-BE49-F238E27FC236}">
                <a16:creationId xmlns:a16="http://schemas.microsoft.com/office/drawing/2014/main" id="{BA9FFF56-67CC-4490-983B-46A7C4DCE8CB}"/>
              </a:ext>
            </a:extLst>
          </p:cNvPr>
          <p:cNvSpPr/>
          <p:nvPr/>
        </p:nvSpPr>
        <p:spPr>
          <a:xfrm>
            <a:off x="6096000" y="4656641"/>
            <a:ext cx="6096000" cy="1323439"/>
          </a:xfrm>
          <a:prstGeom prst="rect">
            <a:avLst/>
          </a:prstGeom>
        </p:spPr>
        <p:txBody>
          <a:bodyPr>
            <a:spAutoFit/>
          </a:bodyPr>
          <a:lstStyle/>
          <a:p>
            <a:endParaRPr lang="es-CO" sz="2000" dirty="0">
              <a:solidFill>
                <a:schemeClr val="accent1"/>
              </a:solidFill>
              <a:latin typeface="Calibri" panose="020F0502020204030204" pitchFamily="34" charset="0"/>
            </a:endParaRPr>
          </a:p>
          <a:p>
            <a:r>
              <a:rPr lang="es-CO" sz="2000" dirty="0">
                <a:solidFill>
                  <a:schemeClr val="accent1"/>
                </a:solidFill>
                <a:latin typeface="Calibri" panose="020F0502020204030204" pitchFamily="34" charset="0"/>
              </a:rPr>
              <a:t> </a:t>
            </a:r>
            <a:r>
              <a:rPr lang="es-CO" sz="2000" b="1" dirty="0">
                <a:solidFill>
                  <a:schemeClr val="accent1"/>
                </a:solidFill>
                <a:latin typeface="Calibri" panose="020F0502020204030204" pitchFamily="34" charset="0"/>
              </a:rPr>
              <a:t>¡En la Aeronáutica aterrizaron las buenas prácticas! </a:t>
            </a:r>
          </a:p>
          <a:p>
            <a:endParaRPr lang="es-CO" sz="2000" b="1" dirty="0">
              <a:solidFill>
                <a:schemeClr val="accent1"/>
              </a:solidFill>
              <a:latin typeface="Calibri" panose="020F0502020204030204" pitchFamily="34" charset="0"/>
            </a:endParaRPr>
          </a:p>
          <a:p>
            <a:pPr algn="r"/>
            <a:r>
              <a:rPr lang="es-CO" sz="2000" b="1" dirty="0">
                <a:solidFill>
                  <a:schemeClr val="accent1"/>
                </a:solidFill>
                <a:latin typeface="Calibri" panose="020F0502020204030204" pitchFamily="34" charset="0"/>
              </a:rPr>
              <a:t>Muchas Gracias.</a:t>
            </a:r>
            <a:endParaRPr lang="es-CO" sz="2000" dirty="0">
              <a:solidFill>
                <a:schemeClr val="accent1"/>
              </a:solidFill>
            </a:endParaRPr>
          </a:p>
        </p:txBody>
      </p:sp>
      <p:sp>
        <p:nvSpPr>
          <p:cNvPr id="10" name="CuadroTexto 9">
            <a:extLst>
              <a:ext uri="{FF2B5EF4-FFF2-40B4-BE49-F238E27FC236}">
                <a16:creationId xmlns:a16="http://schemas.microsoft.com/office/drawing/2014/main" id="{67BEB6B6-D00D-49C9-95D7-3C2AFB9A06C6}"/>
              </a:ext>
            </a:extLst>
          </p:cNvPr>
          <p:cNvSpPr txBox="1"/>
          <p:nvPr/>
        </p:nvSpPr>
        <p:spPr>
          <a:xfrm>
            <a:off x="451360" y="5726719"/>
            <a:ext cx="7427742" cy="461665"/>
          </a:xfrm>
          <a:prstGeom prst="rect">
            <a:avLst/>
          </a:prstGeom>
          <a:noFill/>
        </p:spPr>
        <p:txBody>
          <a:bodyPr wrap="square" rtlCol="0">
            <a:spAutoFit/>
          </a:bodyPr>
          <a:lstStyle/>
          <a:p>
            <a:r>
              <a:rPr lang="es-CO" sz="1200" dirty="0">
                <a:solidFill>
                  <a:schemeClr val="tx2"/>
                </a:solidFill>
              </a:rPr>
              <a:t>*Los soportes del presente informe, como documentos de planeación, controles de asistencia, registro fotográfico, encuestas diligenciadas, entre otros, reposan en el servidor de gestión de la Entidad.</a:t>
            </a:r>
          </a:p>
        </p:txBody>
      </p:sp>
    </p:spTree>
    <p:extLst>
      <p:ext uri="{BB962C8B-B14F-4D97-AF65-F5344CB8AC3E}">
        <p14:creationId xmlns:p14="http://schemas.microsoft.com/office/powerpoint/2010/main" val="87877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207517" y="-99272"/>
            <a:ext cx="10515600" cy="92263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2. PREPARACIÓN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2638" y="5286464"/>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663883" y="414122"/>
            <a:ext cx="10864233" cy="5256632"/>
          </a:xfrm>
          <a:prstGeom prst="rect">
            <a:avLst/>
          </a:prstGeom>
        </p:spPr>
        <p:txBody>
          <a:bodyPr wrap="square">
            <a:spAutoFit/>
          </a:bodyPr>
          <a:lstStyle/>
          <a:p>
            <a:pPr algn="just"/>
            <a:endParaRPr lang="es-CO" sz="2000" dirty="0">
              <a:solidFill>
                <a:srgbClr val="000000"/>
              </a:solidFill>
              <a:latin typeface="Arial" panose="020B0604020202020204" pitchFamily="34" charset="0"/>
            </a:endParaRPr>
          </a:p>
          <a:p>
            <a:pPr algn="just"/>
            <a:r>
              <a:rPr lang="es-CO" b="1" dirty="0">
                <a:solidFill>
                  <a:srgbClr val="002060"/>
                </a:solidFill>
                <a:latin typeface="Arial" panose="020B0604020202020204" pitchFamily="34" charset="0"/>
                <a:ea typeface="+mj-ea"/>
                <a:cs typeface="Arial" panose="020B0604020202020204" pitchFamily="34" charset="0"/>
              </a:rPr>
              <a:t>2.1 PLANIFICACIÓN </a:t>
            </a:r>
          </a:p>
          <a:p>
            <a:pPr algn="just"/>
            <a:endParaRPr lang="es-CO" dirty="0">
              <a:solidFill>
                <a:schemeClr val="tx2"/>
              </a:solidFill>
            </a:endParaRPr>
          </a:p>
          <a:p>
            <a:pPr algn="just"/>
            <a:r>
              <a:rPr lang="es-CO" dirty="0">
                <a:solidFill>
                  <a:schemeClr val="tx2"/>
                </a:solidFill>
              </a:rPr>
              <a:t>Con el fin de desarrollar de manera óptima la feria de transparencia , se delegó un equipo de trabajo interdisciplinario, el cual estructuró y coordinó desde el 04 de febrero el plan de trabajo con actividades del antes, durante y después de la feria. A continuación, se relacionan los temas tratados:</a:t>
            </a:r>
          </a:p>
          <a:p>
            <a:pPr algn="just"/>
            <a:endParaRPr lang="es-CO" dirty="0">
              <a:solidFill>
                <a:schemeClr val="tx2"/>
              </a:solidFill>
            </a:endParaRPr>
          </a:p>
          <a:p>
            <a:pPr>
              <a:spcAft>
                <a:spcPts val="0"/>
              </a:spcAft>
            </a:pPr>
            <a:r>
              <a:rPr lang="es-CO" dirty="0">
                <a:solidFill>
                  <a:schemeClr val="tx2"/>
                </a:solidFill>
              </a:rPr>
              <a:t>1. PROVEEDORES </a:t>
            </a:r>
          </a:p>
          <a:p>
            <a:pPr>
              <a:spcAft>
                <a:spcPts val="0"/>
              </a:spcAft>
            </a:pPr>
            <a:r>
              <a:rPr lang="es-CO" dirty="0">
                <a:solidFill>
                  <a:schemeClr val="tx2"/>
                </a:solidFill>
              </a:rPr>
              <a:t>2. INSTALACIÓN DE LA FERIA </a:t>
            </a:r>
          </a:p>
          <a:p>
            <a:pPr>
              <a:spcAft>
                <a:spcPts val="0"/>
              </a:spcAft>
            </a:pPr>
            <a:r>
              <a:rPr lang="es-CO" dirty="0">
                <a:solidFill>
                  <a:schemeClr val="tx2"/>
                </a:solidFill>
              </a:rPr>
              <a:t>3. PANELISTAS </a:t>
            </a:r>
          </a:p>
          <a:p>
            <a:pPr>
              <a:spcAft>
                <a:spcPts val="0"/>
              </a:spcAft>
            </a:pPr>
            <a:r>
              <a:rPr lang="es-CO" dirty="0">
                <a:solidFill>
                  <a:schemeClr val="tx2"/>
                </a:solidFill>
              </a:rPr>
              <a:t>4. </a:t>
            </a:r>
            <a:r>
              <a:rPr lang="es-CO">
                <a:solidFill>
                  <a:schemeClr val="tx2"/>
                </a:solidFill>
              </a:rPr>
              <a:t>LIBRETO</a:t>
            </a:r>
          </a:p>
          <a:p>
            <a:pPr>
              <a:spcAft>
                <a:spcPts val="0"/>
              </a:spcAft>
            </a:pPr>
            <a:r>
              <a:rPr lang="es-CO">
                <a:solidFill>
                  <a:schemeClr val="tx2"/>
                </a:solidFill>
              </a:rPr>
              <a:t>5</a:t>
            </a:r>
            <a:r>
              <a:rPr lang="es-CO" dirty="0">
                <a:solidFill>
                  <a:schemeClr val="tx2"/>
                </a:solidFill>
              </a:rPr>
              <a:t>. INVITACIÓN Y PROMOCIÓN </a:t>
            </a:r>
          </a:p>
          <a:p>
            <a:pPr>
              <a:spcAft>
                <a:spcPts val="0"/>
              </a:spcAft>
            </a:pPr>
            <a:r>
              <a:rPr lang="es-CO" dirty="0">
                <a:solidFill>
                  <a:schemeClr val="tx2"/>
                </a:solidFill>
              </a:rPr>
              <a:t>6. INFORMACIÓN PARA PRESENTAR </a:t>
            </a:r>
          </a:p>
          <a:p>
            <a:pPr>
              <a:spcAft>
                <a:spcPts val="0"/>
              </a:spcAft>
            </a:pPr>
            <a:r>
              <a:rPr lang="es-CO" dirty="0">
                <a:solidFill>
                  <a:schemeClr val="tx2"/>
                </a:solidFill>
              </a:rPr>
              <a:t>7. TRANSMISIÓN, ASISTENCIA Y ENCUESTA DE PERCEPCIÓN. </a:t>
            </a:r>
          </a:p>
          <a:p>
            <a:pPr>
              <a:spcAft>
                <a:spcPts val="0"/>
              </a:spcAft>
            </a:pPr>
            <a:r>
              <a:rPr lang="es-CO" dirty="0">
                <a:solidFill>
                  <a:schemeClr val="tx2"/>
                </a:solidFill>
              </a:rPr>
              <a:t>8. VARIOS </a:t>
            </a:r>
          </a:p>
          <a:p>
            <a:pPr>
              <a:lnSpc>
                <a:spcPct val="107000"/>
              </a:lnSpc>
              <a:spcAft>
                <a:spcPts val="800"/>
              </a:spcAft>
            </a:pPr>
            <a:r>
              <a:rPr lang="es-CO"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CO" dirty="0">
                <a:solidFill>
                  <a:schemeClr val="tx2"/>
                </a:solidFill>
              </a:rPr>
              <a:t>En las reunión de coordinación se establecieron tareas con los respectivos responsables, que condujeran a la ejecución de la Feria de Transparencia de la Entidad de forma satisfactoria. </a:t>
            </a:r>
          </a:p>
        </p:txBody>
      </p:sp>
    </p:spTree>
    <p:extLst>
      <p:ext uri="{BB962C8B-B14F-4D97-AF65-F5344CB8AC3E}">
        <p14:creationId xmlns:p14="http://schemas.microsoft.com/office/powerpoint/2010/main" val="1211372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17233" y="33048"/>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2. PREPARACIÓN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517" y="5241111"/>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07517" y="823361"/>
            <a:ext cx="11426465" cy="1477328"/>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2.2 CONVOCATORIA</a:t>
            </a:r>
          </a:p>
          <a:p>
            <a:pPr algn="just"/>
            <a:endParaRPr lang="es-CO" b="1" dirty="0">
              <a:solidFill>
                <a:srgbClr val="002060"/>
              </a:solidFill>
              <a:latin typeface="Arial" panose="020B0604020202020204" pitchFamily="34" charset="0"/>
              <a:ea typeface="+mj-ea"/>
              <a:cs typeface="Arial" panose="020B0604020202020204" pitchFamily="34" charset="0"/>
            </a:endParaRPr>
          </a:p>
          <a:p>
            <a:pPr algn="just"/>
            <a:r>
              <a:rPr lang="es-CO" dirty="0">
                <a:solidFill>
                  <a:schemeClr val="tx2"/>
                </a:solidFill>
              </a:rPr>
              <a:t>Para invitar a la ciudadanía en general, a la Feria de Transparencia 2021, el Grupo de Comunicación y Prensa diseño el siguiente modelo de invitación, el cual se envió para nivel central, Regional Valle, Antioquia, Norte de Santander y Meta: </a:t>
            </a:r>
          </a:p>
          <a:p>
            <a:pPr algn="just"/>
            <a:endParaRPr lang="es-CO" dirty="0">
              <a:solidFill>
                <a:schemeClr val="tx2"/>
              </a:solidFill>
            </a:endParaRPr>
          </a:p>
        </p:txBody>
      </p:sp>
      <p:pic>
        <p:nvPicPr>
          <p:cNvPr id="6" name="Imagen 5" descr="Texto&#10;&#10;Descripción generada automáticamente">
            <a:extLst>
              <a:ext uri="{FF2B5EF4-FFF2-40B4-BE49-F238E27FC236}">
                <a16:creationId xmlns:a16="http://schemas.microsoft.com/office/drawing/2014/main" id="{FC5161AB-AF22-4621-BF58-1B3F7DC424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7532" y="2433009"/>
            <a:ext cx="2747801" cy="3554989"/>
          </a:xfrm>
          <a:prstGeom prst="rect">
            <a:avLst/>
          </a:prstGeom>
        </p:spPr>
      </p:pic>
    </p:spTree>
    <p:extLst>
      <p:ext uri="{BB962C8B-B14F-4D97-AF65-F5344CB8AC3E}">
        <p14:creationId xmlns:p14="http://schemas.microsoft.com/office/powerpoint/2010/main" val="963054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17233" y="33048"/>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2. PREPARACIÓN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517" y="5241111"/>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07517" y="1381300"/>
            <a:ext cx="11426465" cy="2862322"/>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2.2 CONVOCATORIA</a:t>
            </a:r>
          </a:p>
          <a:p>
            <a:pPr algn="just"/>
            <a:endParaRPr lang="es-CO" b="1" dirty="0">
              <a:solidFill>
                <a:srgbClr val="002060"/>
              </a:solidFill>
              <a:latin typeface="Arial" panose="020B0604020202020204" pitchFamily="34" charset="0"/>
              <a:ea typeface="+mj-ea"/>
              <a:cs typeface="Arial" panose="020B0604020202020204" pitchFamily="34" charset="0"/>
            </a:endParaRPr>
          </a:p>
          <a:p>
            <a:r>
              <a:rPr lang="es-CO" dirty="0">
                <a:solidFill>
                  <a:schemeClr val="tx2"/>
                </a:solidFill>
              </a:rPr>
              <a:t>La convocatoria a la ciudadanía se realizó de la siguiente manera: </a:t>
            </a:r>
          </a:p>
          <a:p>
            <a:endParaRPr lang="es-CO" dirty="0">
              <a:solidFill>
                <a:schemeClr val="tx2"/>
              </a:solidFill>
            </a:endParaRPr>
          </a:p>
          <a:p>
            <a:r>
              <a:rPr lang="es-CO" dirty="0">
                <a:solidFill>
                  <a:schemeClr val="tx2"/>
                </a:solidFill>
              </a:rPr>
              <a:t>• Correo electrónico : Se remitió a actuales y futuros proveedores indicando que la Aeronáutica Civil, realizaría su feria de transparencia 2021 , y que para participar se indicaba el link creado y comunicado en la invitación.</a:t>
            </a:r>
          </a:p>
          <a:p>
            <a:endParaRPr lang="es-CO" dirty="0">
              <a:solidFill>
                <a:schemeClr val="tx2"/>
              </a:solidFill>
            </a:endParaRPr>
          </a:p>
          <a:p>
            <a:r>
              <a:rPr lang="es-CO" dirty="0">
                <a:solidFill>
                  <a:schemeClr val="tx2"/>
                </a:solidFill>
              </a:rPr>
              <a:t>• Página web: http://www.aerocivil.gov.co a través de video  de invitación por parte del Director Regional</a:t>
            </a:r>
          </a:p>
          <a:p>
            <a:pPr algn="just"/>
            <a:endParaRPr lang="es-CO" dirty="0">
              <a:solidFill>
                <a:schemeClr val="tx2"/>
              </a:solidFill>
            </a:endParaRPr>
          </a:p>
          <a:p>
            <a:pPr algn="just"/>
            <a:endParaRPr lang="es-CO" dirty="0">
              <a:solidFill>
                <a:schemeClr val="tx2"/>
              </a:solidFill>
            </a:endParaRPr>
          </a:p>
        </p:txBody>
      </p:sp>
    </p:spTree>
    <p:extLst>
      <p:ext uri="{BB962C8B-B14F-4D97-AF65-F5344CB8AC3E}">
        <p14:creationId xmlns:p14="http://schemas.microsoft.com/office/powerpoint/2010/main" val="4049713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17233" y="33048"/>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2. PREPARACIÓN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517" y="5241111"/>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362375" y="1083023"/>
            <a:ext cx="10825316" cy="3416320"/>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2.3 PRESENTACIÓN TEMAS FERIA DE LA TRANSPARENCIA</a:t>
            </a:r>
          </a:p>
          <a:p>
            <a:endParaRPr lang="es-CO" dirty="0">
              <a:solidFill>
                <a:schemeClr val="tx2"/>
              </a:solidFill>
            </a:endParaRPr>
          </a:p>
          <a:p>
            <a:r>
              <a:rPr lang="es-CO" dirty="0">
                <a:solidFill>
                  <a:schemeClr val="tx2"/>
                </a:solidFill>
              </a:rPr>
              <a:t>Para la preparación de la información a socializar en la feria de transparencia, se consolidó con las áreas responsables de acuerdo con los temas definidos, estas presentaciones fueron consolidadas y publicadas en la página web de la entidad, desde el 16 de marzo de 2021, en el siguiente enlace:</a:t>
            </a:r>
          </a:p>
          <a:p>
            <a:endParaRPr lang="es-CO" dirty="0">
              <a:solidFill>
                <a:schemeClr val="tx2"/>
              </a:solidFill>
            </a:endParaRPr>
          </a:p>
          <a:p>
            <a:pPr fontAlgn="base"/>
            <a:r>
              <a:rPr lang="es-CO" dirty="0">
                <a:hlinkClick r:id="rId4" tooltip="Dirección URL original: https://www.aerocivil.gov.co/aerocivil/Feria-Transparencia/registro. Haga clic o pulse si confía en este vínculo."/>
              </a:rPr>
              <a:t>https://www.aerocivil.gov.co/aerocivil/Feria-Transparencia/registro</a:t>
            </a:r>
            <a:r>
              <a:rPr lang="es-CO" dirty="0"/>
              <a:t>, </a:t>
            </a:r>
            <a:r>
              <a:rPr lang="es-CO" dirty="0">
                <a:solidFill>
                  <a:schemeClr val="tx2"/>
                </a:solidFill>
              </a:rPr>
              <a:t>para que las partes interesadas tengan acceso a la información. </a:t>
            </a:r>
          </a:p>
          <a:p>
            <a:endParaRPr lang="es-CO" dirty="0">
              <a:solidFill>
                <a:schemeClr val="tx2"/>
              </a:solidFill>
            </a:endParaRPr>
          </a:p>
          <a:p>
            <a:r>
              <a:rPr lang="es-CO" dirty="0">
                <a:solidFill>
                  <a:schemeClr val="tx2"/>
                </a:solidFill>
              </a:rPr>
              <a:t>Dichas presentaciones incluyeron los tópicos: Políticas de compra y contratación pública en la Aerocivil, y el Plan Anual de Adquisiciones de la Aerocivil 2020 (proyectos de contratación indicando su objeto, cuantía, y vigencia).</a:t>
            </a:r>
          </a:p>
          <a:p>
            <a:endParaRPr lang="es-CO" dirty="0">
              <a:solidFill>
                <a:schemeClr val="tx2"/>
              </a:solidFill>
            </a:endParaRPr>
          </a:p>
        </p:txBody>
      </p:sp>
    </p:spTree>
    <p:extLst>
      <p:ext uri="{BB962C8B-B14F-4D97-AF65-F5344CB8AC3E}">
        <p14:creationId xmlns:p14="http://schemas.microsoft.com/office/powerpoint/2010/main" val="2192066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17233" y="33048"/>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2. PREPARACIÓN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517" y="5241111"/>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07517" y="656273"/>
            <a:ext cx="11454375" cy="1200329"/>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2.4  LIBRETO FERIA DE LA TRANSPARENCIA</a:t>
            </a:r>
            <a:endParaRPr lang="es-CO" dirty="0">
              <a:solidFill>
                <a:schemeClr val="tx2"/>
              </a:solidFill>
            </a:endParaRPr>
          </a:p>
          <a:p>
            <a:endParaRPr lang="es-CO" dirty="0">
              <a:solidFill>
                <a:schemeClr val="tx2"/>
              </a:solidFill>
            </a:endParaRPr>
          </a:p>
          <a:p>
            <a:r>
              <a:rPr lang="es-CO" dirty="0">
                <a:solidFill>
                  <a:schemeClr val="tx2"/>
                </a:solidFill>
              </a:rPr>
              <a:t>con el fin de realizar la jornada de diálogo de manera organizada, clara, amena y cordial, se preparó el libreto y perfiles de panelistas que a continuación se relacionan:</a:t>
            </a:r>
          </a:p>
        </p:txBody>
      </p:sp>
      <p:pic>
        <p:nvPicPr>
          <p:cNvPr id="5" name="Imagen 4">
            <a:extLst>
              <a:ext uri="{FF2B5EF4-FFF2-40B4-BE49-F238E27FC236}">
                <a16:creationId xmlns:a16="http://schemas.microsoft.com/office/drawing/2014/main" id="{AE365FDE-D9F7-46B7-BDD1-8D9BD5D6D7DE}"/>
              </a:ext>
            </a:extLst>
          </p:cNvPr>
          <p:cNvPicPr>
            <a:picLocks noChangeAspect="1"/>
          </p:cNvPicPr>
          <p:nvPr/>
        </p:nvPicPr>
        <p:blipFill rotWithShape="1">
          <a:blip r:embed="rId4"/>
          <a:srcRect l="26948" t="36153" r="26272" b="21116"/>
          <a:stretch/>
        </p:blipFill>
        <p:spPr>
          <a:xfrm>
            <a:off x="712921" y="2072318"/>
            <a:ext cx="5383079" cy="2929081"/>
          </a:xfrm>
          <a:prstGeom prst="rect">
            <a:avLst/>
          </a:prstGeom>
        </p:spPr>
      </p:pic>
      <p:pic>
        <p:nvPicPr>
          <p:cNvPr id="6" name="Imagen 5">
            <a:extLst>
              <a:ext uri="{FF2B5EF4-FFF2-40B4-BE49-F238E27FC236}">
                <a16:creationId xmlns:a16="http://schemas.microsoft.com/office/drawing/2014/main" id="{CCE60B99-8ABB-46A4-8575-37EE68BF557A}"/>
              </a:ext>
            </a:extLst>
          </p:cNvPr>
          <p:cNvPicPr>
            <a:picLocks noChangeAspect="1"/>
          </p:cNvPicPr>
          <p:nvPr/>
        </p:nvPicPr>
        <p:blipFill rotWithShape="1">
          <a:blip r:embed="rId5"/>
          <a:srcRect l="26949" t="41126" r="25890" b="19307"/>
          <a:stretch/>
        </p:blipFill>
        <p:spPr>
          <a:xfrm>
            <a:off x="6535120" y="2072318"/>
            <a:ext cx="4943959" cy="2712203"/>
          </a:xfrm>
          <a:prstGeom prst="rect">
            <a:avLst/>
          </a:prstGeom>
        </p:spPr>
      </p:pic>
    </p:spTree>
    <p:extLst>
      <p:ext uri="{BB962C8B-B14F-4D97-AF65-F5344CB8AC3E}">
        <p14:creationId xmlns:p14="http://schemas.microsoft.com/office/powerpoint/2010/main" val="2196919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17233" y="33048"/>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2. PREPARACIÓN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517" y="5241111"/>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07517" y="656273"/>
            <a:ext cx="11454375" cy="1200329"/>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2.4  LIBRETO FERIA DE LA TRANSPARENCIA</a:t>
            </a:r>
            <a:endParaRPr lang="es-CO" dirty="0">
              <a:solidFill>
                <a:schemeClr val="tx2"/>
              </a:solidFill>
            </a:endParaRPr>
          </a:p>
          <a:p>
            <a:endParaRPr lang="es-CO" dirty="0">
              <a:solidFill>
                <a:schemeClr val="tx2"/>
              </a:solidFill>
            </a:endParaRPr>
          </a:p>
          <a:p>
            <a:r>
              <a:rPr lang="es-CO" dirty="0">
                <a:solidFill>
                  <a:schemeClr val="tx2"/>
                </a:solidFill>
              </a:rPr>
              <a:t>con el fin de realizar la jornada de diálogo de manera organizada, clara, amena y cordial, se preparó el libreto y perfiles de panelistas que a continuación se relacionan:</a:t>
            </a:r>
          </a:p>
        </p:txBody>
      </p:sp>
      <p:pic>
        <p:nvPicPr>
          <p:cNvPr id="3" name="Imagen 2">
            <a:extLst>
              <a:ext uri="{FF2B5EF4-FFF2-40B4-BE49-F238E27FC236}">
                <a16:creationId xmlns:a16="http://schemas.microsoft.com/office/drawing/2014/main" id="{91841EE6-9478-437F-A1FB-B79735A8D1D8}"/>
              </a:ext>
            </a:extLst>
          </p:cNvPr>
          <p:cNvPicPr>
            <a:picLocks noChangeAspect="1"/>
          </p:cNvPicPr>
          <p:nvPr/>
        </p:nvPicPr>
        <p:blipFill rotWithShape="1">
          <a:blip r:embed="rId4"/>
          <a:srcRect l="25296" t="28917" r="23729" b="23564"/>
          <a:stretch/>
        </p:blipFill>
        <p:spPr>
          <a:xfrm>
            <a:off x="2667622" y="2092272"/>
            <a:ext cx="6214821" cy="3257328"/>
          </a:xfrm>
          <a:prstGeom prst="rect">
            <a:avLst/>
          </a:prstGeom>
        </p:spPr>
      </p:pic>
    </p:spTree>
    <p:extLst>
      <p:ext uri="{BB962C8B-B14F-4D97-AF65-F5344CB8AC3E}">
        <p14:creationId xmlns:p14="http://schemas.microsoft.com/office/powerpoint/2010/main" val="3857201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17233" y="33048"/>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3. EJECUCIÓN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110" y="5558157"/>
            <a:ext cx="1691622" cy="707199"/>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632490" y="822325"/>
            <a:ext cx="10285086" cy="4770537"/>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3.1 LUGAR DE REALIZACIÓN</a:t>
            </a:r>
          </a:p>
          <a:p>
            <a:pPr algn="just"/>
            <a:endParaRPr lang="es-CO" dirty="0">
              <a:solidFill>
                <a:schemeClr val="tx2"/>
              </a:solidFill>
            </a:endParaRPr>
          </a:p>
          <a:p>
            <a:pPr algn="just"/>
            <a:r>
              <a:rPr lang="es-CO" dirty="0">
                <a:solidFill>
                  <a:schemeClr val="tx2"/>
                </a:solidFill>
              </a:rPr>
              <a:t>La Feria de la transparencia se llevó a cabo de manera virtual realizada en 5 sesiones nivel central, Regional Valle, Antioquia, Norte de Santander y  Meta en el horario comprendido entre las 9 a.m. y las 11 am. </a:t>
            </a:r>
          </a:p>
          <a:p>
            <a:pPr algn="just"/>
            <a:endParaRPr lang="es-CO" dirty="0">
              <a:solidFill>
                <a:schemeClr val="tx2"/>
              </a:solidFill>
            </a:endParaRPr>
          </a:p>
          <a:p>
            <a:pPr algn="just"/>
            <a:r>
              <a:rPr lang="es-CO" dirty="0">
                <a:solidFill>
                  <a:schemeClr val="tx2"/>
                </a:solidFill>
              </a:rPr>
              <a:t>Es importante precisar que, la jornada de presentación y diálogo se realizó de acuerdo con la fecha y el horario convenido. </a:t>
            </a:r>
          </a:p>
          <a:p>
            <a:pPr algn="just"/>
            <a:endParaRPr lang="es-CO" dirty="0">
              <a:solidFill>
                <a:schemeClr val="tx2"/>
              </a:solidFill>
            </a:endParaRPr>
          </a:p>
          <a:p>
            <a:pPr algn="just"/>
            <a:r>
              <a:rPr lang="es-CO" b="1" dirty="0">
                <a:solidFill>
                  <a:srgbClr val="002060"/>
                </a:solidFill>
                <a:latin typeface="Arial" panose="020B0604020202020204" pitchFamily="34" charset="0"/>
                <a:ea typeface="+mj-ea"/>
                <a:cs typeface="Arial" panose="020B0604020202020204" pitchFamily="34" charset="0"/>
              </a:rPr>
              <a:t>3.2. LOGISTICA Y TRANSMISIÓN</a:t>
            </a:r>
          </a:p>
          <a:p>
            <a:pPr algn="just"/>
            <a:endParaRPr lang="es-CO" sz="1600" b="1" dirty="0">
              <a:solidFill>
                <a:srgbClr val="002060"/>
              </a:solidFill>
              <a:latin typeface="Arial" panose="020B0604020202020204" pitchFamily="34" charset="0"/>
              <a:ea typeface="+mj-ea"/>
              <a:cs typeface="Arial" panose="020B0604020202020204" pitchFamily="34" charset="0"/>
            </a:endParaRPr>
          </a:p>
          <a:p>
            <a:pPr algn="just"/>
            <a:r>
              <a:rPr lang="es-CO" dirty="0">
                <a:solidFill>
                  <a:schemeClr val="tx2"/>
                </a:solidFill>
              </a:rPr>
              <a:t>Para la realización del espacio de participación con los proveedores y ciudadanos, se contó con la proyección de las presentaciones a los asistentes, transmisión vía Microsoft teams y apoyo de en la moderación por parte de comunicaciones. </a:t>
            </a:r>
          </a:p>
          <a:p>
            <a:pPr algn="just"/>
            <a:endParaRPr lang="es-CO" dirty="0">
              <a:solidFill>
                <a:schemeClr val="tx2"/>
              </a:solidFill>
            </a:endParaRPr>
          </a:p>
          <a:p>
            <a:pPr algn="just"/>
            <a:r>
              <a:rPr lang="es-CO" dirty="0">
                <a:solidFill>
                  <a:schemeClr val="tx2"/>
                </a:solidFill>
              </a:rPr>
              <a:t>Con el fin de contar con las evidencias de los participantes de la audiencia, se realizó el registro virtual de participantes y/o invitados,  como también  se dispuso en línea chat de preguntas o sugerencias y la encuesta de percepción.</a:t>
            </a:r>
          </a:p>
        </p:txBody>
      </p:sp>
    </p:spTree>
    <p:extLst>
      <p:ext uri="{BB962C8B-B14F-4D97-AF65-F5344CB8AC3E}">
        <p14:creationId xmlns:p14="http://schemas.microsoft.com/office/powerpoint/2010/main" val="242103744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ctivo de imagen" ma:contentTypeID="0x0101009148F5A04DDD49CBA7127AADA5FB792B00AADE34325A8B49CDA8BB4DB53328F214002A666AF88BA14C47ACECDB46833B153F" ma:contentTypeVersion="1" ma:contentTypeDescription="Cargar una imagen." ma:contentTypeScope="" ma:versionID="532ff2aa01598bcf9328e82f019f331c">
  <xsd:schema xmlns:xsd="http://www.w3.org/2001/XMLSchema" xmlns:xs="http://www.w3.org/2001/XMLSchema" xmlns:p="http://schemas.microsoft.com/office/2006/metadata/properties" xmlns:ns1="http://schemas.microsoft.com/sharepoint/v3" xmlns:ns2="949421DA-9409-419F-A8EA-6F0AC9107959" xmlns:ns3="http://schemas.microsoft.com/sharepoint/v3/fields" targetNamespace="http://schemas.microsoft.com/office/2006/metadata/properties" ma:root="true" ma:fieldsID="aa57fd45bb83fd3fa2ee293921eeef86" ns1:_="" ns2:_="" ns3:_="">
    <xsd:import namespace="http://schemas.microsoft.com/sharepoint/v3"/>
    <xsd:import namespace="949421DA-9409-419F-A8EA-6F0AC9107959"/>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Dirección URL" ma:hidden="true" ma:list="Docs" ma:internalName="FileRef" ma:readOnly="true" ma:showField="FullUrl">
      <xsd:simpleType>
        <xsd:restriction base="dms:Lookup"/>
      </xsd:simpleType>
    </xsd:element>
    <xsd:element name="File_x0020_Type" ma:index="9" nillable="true" ma:displayName="Tipo de archivo" ma:hidden="true" ma:internalName="File_x0020_Type" ma:readOnly="true">
      <xsd:simpleType>
        <xsd:restriction base="dms:Text"/>
      </xsd:simpleType>
    </xsd:element>
    <xsd:element name="HTML_x0020_File_x0020_Type" ma:index="10" nillable="true" ma:displayName="Tipo de archivo HTML" ma:hidden="true" ma:internalName="HTML_x0020_File_x0020_Type" ma:readOnly="true">
      <xsd:simpleType>
        <xsd:restriction base="dms:Text"/>
      </xsd:simpleType>
    </xsd:element>
    <xsd:element name="FSObjType" ma:index="11" nillable="true" ma:displayName="Tipo de elemento" ma:hidden="true" ma:list="Docs" ma:internalName="FSObjType" ma:readOnly="true" ma:showField="FSType">
      <xsd:simpleType>
        <xsd:restriction base="dms:Lookup"/>
      </xsd:simpleType>
    </xsd:element>
    <xsd:element name="PublishingStartDate" ma:index="27" nillable="true" ma:displayName="Fecha de inicio programada" ma:description="" ma:hidden="true" ma:internalName="PublishingStartDate">
      <xsd:simpleType>
        <xsd:restriction base="dms:Unknown"/>
      </xsd:simpleType>
    </xsd:element>
    <xsd:element name="PublishingExpirationDate" ma:index="28" nillable="true" ma:displayName="Fecha de finalización programada"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49421DA-9409-419F-A8EA-6F0AC9107959" elementFormDefault="qualified">
    <xsd:import namespace="http://schemas.microsoft.com/office/2006/documentManagement/types"/>
    <xsd:import namespace="http://schemas.microsoft.com/office/infopath/2007/PartnerControls"/>
    <xsd:element name="ThumbnailExists" ma:index="18" nillable="true" ma:displayName="La miniatura ya existe" ma:default="FALSE" ma:hidden="true" ma:internalName="ThumbnailExists" ma:readOnly="true">
      <xsd:simpleType>
        <xsd:restriction base="dms:Boolean"/>
      </xsd:simpleType>
    </xsd:element>
    <xsd:element name="PreviewExists" ma:index="19" nillable="true" ma:displayName="La vista previa ya existe" ma:default="FALSE" ma:hidden="true" ma:internalName="PreviewExists" ma:readOnly="true">
      <xsd:simpleType>
        <xsd:restriction base="dms:Boolean"/>
      </xsd:simpleType>
    </xsd:element>
    <xsd:element name="ImageWidth" ma:index="20" nillable="true" ma:displayName="Ancho" ma:internalName="ImageWidth" ma:readOnly="true">
      <xsd:simpleType>
        <xsd:restriction base="dms:Unknown"/>
      </xsd:simpleType>
    </xsd:element>
    <xsd:element name="ImageHeight" ma:index="22" nillable="true" ma:displayName="Alto" ma:internalName="ImageHeight" ma:readOnly="true">
      <xsd:simpleType>
        <xsd:restriction base="dms:Unknown"/>
      </xsd:simpleType>
    </xsd:element>
    <xsd:element name="ImageCreateDate" ma:index="25" nillable="true" ma:displayName="Fecha de captura de la imag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or"/>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ma:index="23" ma:displayName="Comentarios"/>
        <xsd:element name="keywords" minOccurs="0" maxOccurs="1" type="xsd:string" ma:index="14" ma:displayName="Palabras clave"/>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949421DA-9409-419F-A8EA-6F0AC9107959"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4D840427-B015-48E2-AAC0-81EF3137CA5A}"/>
</file>

<file path=customXml/itemProps2.xml><?xml version="1.0" encoding="utf-8"?>
<ds:datastoreItem xmlns:ds="http://schemas.openxmlformats.org/officeDocument/2006/customXml" ds:itemID="{8FDB8899-12AF-40C3-8E8B-EA9C2C16EBC3}"/>
</file>

<file path=customXml/itemProps3.xml><?xml version="1.0" encoding="utf-8"?>
<ds:datastoreItem xmlns:ds="http://schemas.openxmlformats.org/officeDocument/2006/customXml" ds:itemID="{392469D1-A6EB-4E8F-8AC5-EF4B846D9289}"/>
</file>

<file path=docProps/app.xml><?xml version="1.0" encoding="utf-8"?>
<Properties xmlns="http://schemas.openxmlformats.org/officeDocument/2006/extended-properties" xmlns:vt="http://schemas.openxmlformats.org/officeDocument/2006/docPropsVTypes">
  <TotalTime>837</TotalTime>
  <Words>2313</Words>
  <Application>Microsoft Office PowerPoint</Application>
  <PresentationFormat>Panorámica</PresentationFormat>
  <Paragraphs>158</Paragraphs>
  <Slides>20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Arial</vt:lpstr>
      <vt:lpstr>Calibri</vt:lpstr>
      <vt:lpstr>Calibri Light</vt:lpstr>
      <vt:lpstr>Wingdings</vt:lpstr>
      <vt:lpstr>Tema de Office</vt:lpstr>
      <vt:lpstr>Presentación de PowerPoint</vt:lpstr>
      <vt:lpstr>1. INTRODUCCIÓN Y OBJETIVO</vt:lpstr>
      <vt:lpstr>2. PREPARACIÓN DE LA FERIA DE TRANSPARENCIA</vt:lpstr>
      <vt:lpstr>2. PREPARACIÓN DE LA FERIA DE TRANSPARENCIA</vt:lpstr>
      <vt:lpstr>2. PREPARACIÓN DE LA FERIA DE TRANSPARENCIA</vt:lpstr>
      <vt:lpstr>2. PREPARACIÓN DE LA FERIA DE TRANSPARENCIA</vt:lpstr>
      <vt:lpstr>2. PREPARACIÓN DE LA FERIA DE TRANSPARENCIA</vt:lpstr>
      <vt:lpstr>2. PREPARACIÓN DE LA FERIA DE TRANSPARENCIA</vt:lpstr>
      <vt:lpstr>3. EJECUCIÓN DE LA FERIA DE TRANSPARENCIA</vt:lpstr>
      <vt:lpstr>3. EJECUCIÓN DE LA FERIA DE TRANSPARENCIA</vt:lpstr>
      <vt:lpstr>3. EJECUCIÓN DE LA FERIA DE TRANSPARENCIA</vt:lpstr>
      <vt:lpstr>4. RESULTADOS DE LA FERIA DE TRANSPARENCIA</vt:lpstr>
      <vt:lpstr>4. RESULTADOS DE LA FERIA DE TRANSPARENCIA</vt:lpstr>
      <vt:lpstr>4. RESULTADOS DE LA FERIA DE TRANSPARENCIA</vt:lpstr>
      <vt:lpstr>4. RESULTADOS DE LA FERIA DE TRANSPARENCIA</vt:lpstr>
      <vt:lpstr>4. RESULTADOS DE LA FERIA DE TRANSPARENCIA</vt:lpstr>
      <vt:lpstr>4. RESULTADOS DE LA FERIA DE TRANSPARENCIA</vt:lpstr>
      <vt:lpstr>4. RESULTADOS DE LA FERIA DE TRANSPARENCIA</vt:lpstr>
      <vt:lpstr>4. RESULTADOS DE LA FERIA DE TRANSPARENCIA</vt:lpstr>
      <vt:lpstr>4. RESULTADOS DE LA FERIA DE TRANSPARENCIA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de resultado de las Ferias de Transparencia 2021</dc:title>
  <dc:creator>Diana Catalina Montes Arevalo</dc:creator>
  <cp:keywords/>
  <dc:description/>
  <cp:lastModifiedBy>Gloria Amparo Montealegre Ibañez</cp:lastModifiedBy>
  <cp:revision>88</cp:revision>
  <dcterms:created xsi:type="dcterms:W3CDTF">2020-02-17T14:49:42Z</dcterms:created>
  <dcterms:modified xsi:type="dcterms:W3CDTF">2021-05-07T20:09:33Z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0x0101009148F5A04DDD49CBA7127AADA5FB792B00AADE34325A8B49CDA8BB4DB53328F214002A666AF88BA14C47ACECDB46833B153F</vt:lpwstr>
  </property>
</Properties>
</file>