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06" r:id="rId3"/>
    <p:sldId id="307" r:id="rId4"/>
    <p:sldId id="308" r:id="rId5"/>
    <p:sldId id="309" r:id="rId6"/>
    <p:sldId id="310" r:id="rId7"/>
    <p:sldId id="311" r:id="rId8"/>
    <p:sldId id="305" r:id="rId9"/>
    <p:sldId id="293" r:id="rId10"/>
    <p:sldId id="294" r:id="rId11"/>
    <p:sldId id="313" r:id="rId12"/>
    <p:sldId id="315" r:id="rId13"/>
    <p:sldId id="288" r:id="rId14"/>
    <p:sldId id="298" r:id="rId15"/>
    <p:sldId id="297" r:id="rId16"/>
    <p:sldId id="289" r:id="rId17"/>
    <p:sldId id="291" r:id="rId18"/>
    <p:sldId id="292" r:id="rId19"/>
    <p:sldId id="290" r:id="rId20"/>
    <p:sldId id="299" r:id="rId21"/>
    <p:sldId id="300" r:id="rId22"/>
    <p:sldId id="301" r:id="rId23"/>
    <p:sldId id="303"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50850-B35F-4325-B55E-874A00AEE610}" type="datetimeFigureOut">
              <a:rPr lang="es-CO" smtClean="0"/>
              <a:t>19/09/2019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67ED6-1FF0-4175-8368-66FC6C96EB7B}" type="slidenum">
              <a:rPr lang="es-CO" smtClean="0"/>
              <a:t>‹Nº›</a:t>
            </a:fld>
            <a:endParaRPr lang="es-CO"/>
          </a:p>
        </p:txBody>
      </p:sp>
    </p:spTree>
    <p:extLst>
      <p:ext uri="{BB962C8B-B14F-4D97-AF65-F5344CB8AC3E}">
        <p14:creationId xmlns:p14="http://schemas.microsoft.com/office/powerpoint/2010/main" val="30489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5" name="Imagen 4" descr="Plantilla PPT AEROCIVIL-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 y="-27384"/>
            <a:ext cx="12289365" cy="6912768"/>
          </a:xfrm>
          <a:prstGeom prst="rect">
            <a:avLst/>
          </a:prstGeom>
        </p:spPr>
      </p:pic>
      <p:sp>
        <p:nvSpPr>
          <p:cNvPr id="2" name="Título 1"/>
          <p:cNvSpPr>
            <a:spLocks noGrp="1"/>
          </p:cNvSpPr>
          <p:nvPr>
            <p:ph type="ctrTitle"/>
          </p:nvPr>
        </p:nvSpPr>
        <p:spPr>
          <a:xfrm>
            <a:off x="837307" y="3058778"/>
            <a:ext cx="10463581" cy="97074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837306" y="4231906"/>
            <a:ext cx="10463583"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247720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Diapositiva de título">
    <p:spTree>
      <p:nvGrpSpPr>
        <p:cNvPr id="1" name=""/>
        <p:cNvGrpSpPr/>
        <p:nvPr/>
      </p:nvGrpSpPr>
      <p:grpSpPr>
        <a:xfrm>
          <a:off x="0" y="0"/>
          <a:ext cx="0" cy="0"/>
          <a:chOff x="0" y="0"/>
          <a:chExt cx="0" cy="0"/>
        </a:xfrm>
      </p:grpSpPr>
      <p:pic>
        <p:nvPicPr>
          <p:cNvPr id="5" name="Imagen 4" descr="Plantilla PPT AEROCIVIL-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837307" y="3058778"/>
            <a:ext cx="10463581" cy="97074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837306" y="4231906"/>
            <a:ext cx="10463583"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300024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Diapositiva de título">
    <p:spTree>
      <p:nvGrpSpPr>
        <p:cNvPr id="1" name=""/>
        <p:cNvGrpSpPr/>
        <p:nvPr/>
      </p:nvGrpSpPr>
      <p:grpSpPr>
        <a:xfrm>
          <a:off x="0" y="0"/>
          <a:ext cx="0" cy="0"/>
          <a:chOff x="0" y="0"/>
          <a:chExt cx="0" cy="0"/>
        </a:xfrm>
      </p:grpSpPr>
      <p:pic>
        <p:nvPicPr>
          <p:cNvPr id="5" name="Imagen 4" descr="Plantilla PPT AEROCIVIL-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680521" y="2577849"/>
            <a:ext cx="4211175" cy="137292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680521" y="3950773"/>
            <a:ext cx="4211175"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6" name="Marcador de contenido 2"/>
          <p:cNvSpPr>
            <a:spLocks noGrp="1"/>
          </p:cNvSpPr>
          <p:nvPr>
            <p:ph idx="10"/>
          </p:nvPr>
        </p:nvSpPr>
        <p:spPr>
          <a:xfrm>
            <a:off x="5189587" y="1700808"/>
            <a:ext cx="7051096" cy="426476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16219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Diapositiva de título">
    <p:spTree>
      <p:nvGrpSpPr>
        <p:cNvPr id="1" name=""/>
        <p:cNvGrpSpPr/>
        <p:nvPr/>
      </p:nvGrpSpPr>
      <p:grpSpPr>
        <a:xfrm>
          <a:off x="0" y="0"/>
          <a:ext cx="0" cy="0"/>
          <a:chOff x="0" y="0"/>
          <a:chExt cx="0" cy="0"/>
        </a:xfrm>
      </p:grpSpPr>
      <p:pic>
        <p:nvPicPr>
          <p:cNvPr id="4" name="Imagen 3" descr="Plantilla PPT AEROCIVIL-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837307" y="3058778"/>
            <a:ext cx="10463581" cy="97074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837306" y="4231906"/>
            <a:ext cx="10463583"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396233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Diapositiva de título">
    <p:spTree>
      <p:nvGrpSpPr>
        <p:cNvPr id="1" name=""/>
        <p:cNvGrpSpPr/>
        <p:nvPr/>
      </p:nvGrpSpPr>
      <p:grpSpPr>
        <a:xfrm>
          <a:off x="0" y="0"/>
          <a:ext cx="0" cy="0"/>
          <a:chOff x="0" y="0"/>
          <a:chExt cx="0" cy="0"/>
        </a:xfrm>
      </p:grpSpPr>
      <p:pic>
        <p:nvPicPr>
          <p:cNvPr id="4" name="Imagen 3" descr="Plantilla PPT AEROCIVIL-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680521" y="2577849"/>
            <a:ext cx="4211175" cy="137292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680521" y="3950773"/>
            <a:ext cx="4211175"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6" name="Marcador de contenido 2"/>
          <p:cNvSpPr>
            <a:spLocks noGrp="1"/>
          </p:cNvSpPr>
          <p:nvPr>
            <p:ph idx="10"/>
          </p:nvPr>
        </p:nvSpPr>
        <p:spPr>
          <a:xfrm>
            <a:off x="5189587" y="1700808"/>
            <a:ext cx="7051096" cy="426476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380916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8_Diapositiva de título">
    <p:spTree>
      <p:nvGrpSpPr>
        <p:cNvPr id="1" name=""/>
        <p:cNvGrpSpPr/>
        <p:nvPr/>
      </p:nvGrpSpPr>
      <p:grpSpPr>
        <a:xfrm>
          <a:off x="0" y="0"/>
          <a:ext cx="0" cy="0"/>
          <a:chOff x="0" y="0"/>
          <a:chExt cx="0" cy="0"/>
        </a:xfrm>
      </p:grpSpPr>
      <p:pic>
        <p:nvPicPr>
          <p:cNvPr id="5" name="Imagen 4" descr="Plantilla PPT AEROCIVIL-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837307" y="3058778"/>
            <a:ext cx="10463581" cy="97074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837306" y="4231906"/>
            <a:ext cx="10463583"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28991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Diapositiva de título">
    <p:spTree>
      <p:nvGrpSpPr>
        <p:cNvPr id="1" name=""/>
        <p:cNvGrpSpPr/>
        <p:nvPr/>
      </p:nvGrpSpPr>
      <p:grpSpPr>
        <a:xfrm>
          <a:off x="0" y="0"/>
          <a:ext cx="0" cy="0"/>
          <a:chOff x="0" y="0"/>
          <a:chExt cx="0" cy="0"/>
        </a:xfrm>
      </p:grpSpPr>
      <p:pic>
        <p:nvPicPr>
          <p:cNvPr id="5" name="Imagen 4" descr="Plantilla PPT AEROCIVIL-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680521" y="2577849"/>
            <a:ext cx="4211175" cy="137292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680521" y="3950773"/>
            <a:ext cx="4211175"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6" name="Marcador de contenido 2"/>
          <p:cNvSpPr>
            <a:spLocks noGrp="1"/>
          </p:cNvSpPr>
          <p:nvPr>
            <p:ph idx="10"/>
          </p:nvPr>
        </p:nvSpPr>
        <p:spPr>
          <a:xfrm>
            <a:off x="5189587" y="1700808"/>
            <a:ext cx="7051096" cy="426476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132194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apositiva de título">
    <p:spTree>
      <p:nvGrpSpPr>
        <p:cNvPr id="1" name=""/>
        <p:cNvGrpSpPr/>
        <p:nvPr/>
      </p:nvGrpSpPr>
      <p:grpSpPr>
        <a:xfrm>
          <a:off x="0" y="0"/>
          <a:ext cx="0" cy="0"/>
          <a:chOff x="0" y="0"/>
          <a:chExt cx="0" cy="0"/>
        </a:xfrm>
      </p:grpSpPr>
      <p:pic>
        <p:nvPicPr>
          <p:cNvPr id="5" name="Imagen 4" descr="Plantilla PPT AEROCIVIL-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 y="-27384"/>
            <a:ext cx="12289365" cy="6912768"/>
          </a:xfrm>
          <a:prstGeom prst="rect">
            <a:avLst/>
          </a:prstGeom>
        </p:spPr>
      </p:pic>
      <p:sp>
        <p:nvSpPr>
          <p:cNvPr id="2" name="Título 1"/>
          <p:cNvSpPr>
            <a:spLocks noGrp="1"/>
          </p:cNvSpPr>
          <p:nvPr>
            <p:ph type="ctrTitle"/>
          </p:nvPr>
        </p:nvSpPr>
        <p:spPr>
          <a:xfrm>
            <a:off x="680521" y="2577849"/>
            <a:ext cx="4211175" cy="137292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680521" y="3950773"/>
            <a:ext cx="4211175"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6" name="Marcador de contenido 2"/>
          <p:cNvSpPr>
            <a:spLocks noGrp="1"/>
          </p:cNvSpPr>
          <p:nvPr>
            <p:ph idx="10"/>
          </p:nvPr>
        </p:nvSpPr>
        <p:spPr>
          <a:xfrm>
            <a:off x="5189587" y="1700808"/>
            <a:ext cx="7051096" cy="426476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40625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a:xfrm>
            <a:off x="609600" y="1799011"/>
            <a:ext cx="10972800" cy="432715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fecha 3"/>
          <p:cNvSpPr>
            <a:spLocks noGrp="1"/>
          </p:cNvSpPr>
          <p:nvPr>
            <p:ph type="dt" sz="half" idx="10"/>
          </p:nvPr>
        </p:nvSpPr>
        <p:spPr/>
        <p:txBody>
          <a:bodyPr/>
          <a:lstStyle/>
          <a:p>
            <a:fld id="{36243C55-8B4C-4C8F-BC41-A607203A174F}" type="datetimeFigureOut">
              <a:rPr lang="es-CO" smtClean="0"/>
              <a:t>19/09/2019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1FC92AF-DC57-4ED1-845D-A5BDD513C839}" type="slidenum">
              <a:rPr lang="es-CO" smtClean="0"/>
              <a:t>‹Nº›</a:t>
            </a:fld>
            <a:endParaRPr lang="es-CO"/>
          </a:p>
        </p:txBody>
      </p:sp>
    </p:spTree>
    <p:extLst>
      <p:ext uri="{BB962C8B-B14F-4D97-AF65-F5344CB8AC3E}">
        <p14:creationId xmlns:p14="http://schemas.microsoft.com/office/powerpoint/2010/main" val="137624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Marcador de fecha 3"/>
          <p:cNvSpPr>
            <a:spLocks noGrp="1"/>
          </p:cNvSpPr>
          <p:nvPr>
            <p:ph type="dt" sz="half" idx="10"/>
          </p:nvPr>
        </p:nvSpPr>
        <p:spPr/>
        <p:txBody>
          <a:bodyPr/>
          <a:lstStyle/>
          <a:p>
            <a:fld id="{36243C55-8B4C-4C8F-BC41-A607203A174F}" type="datetimeFigureOut">
              <a:rPr lang="es-CO" smtClean="0"/>
              <a:t>19/09/2019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1FC92AF-DC57-4ED1-845D-A5BDD513C839}" type="slidenum">
              <a:rPr lang="es-CO" smtClean="0"/>
              <a:t>‹Nº›</a:t>
            </a:fld>
            <a:endParaRPr lang="es-CO"/>
          </a:p>
        </p:txBody>
      </p:sp>
    </p:spTree>
    <p:extLst>
      <p:ext uri="{BB962C8B-B14F-4D97-AF65-F5344CB8AC3E}">
        <p14:creationId xmlns:p14="http://schemas.microsoft.com/office/powerpoint/2010/main" val="339959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09600" y="1751979"/>
            <a:ext cx="5384800" cy="4374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97600" y="1751979"/>
            <a:ext cx="5384800" cy="4374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6243C55-8B4C-4C8F-BC41-A607203A174F}" type="datetimeFigureOut">
              <a:rPr lang="es-CO" smtClean="0"/>
              <a:t>19/09/2019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1FC92AF-DC57-4ED1-845D-A5BDD513C839}" type="slidenum">
              <a:rPr lang="es-CO" smtClean="0"/>
              <a:t>‹Nº›</a:t>
            </a:fld>
            <a:endParaRPr lang="es-CO"/>
          </a:p>
        </p:txBody>
      </p:sp>
    </p:spTree>
    <p:extLst>
      <p:ext uri="{BB962C8B-B14F-4D97-AF65-F5344CB8AC3E}">
        <p14:creationId xmlns:p14="http://schemas.microsoft.com/office/powerpoint/2010/main" val="249434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6243C55-8B4C-4C8F-BC41-A607203A174F}" type="datetimeFigureOut">
              <a:rPr lang="es-CO" smtClean="0"/>
              <a:t>19/09/2019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1FC92AF-DC57-4ED1-845D-A5BDD513C839}" type="slidenum">
              <a:rPr lang="es-CO" smtClean="0"/>
              <a:t>‹Nº›</a:t>
            </a:fld>
            <a:endParaRPr lang="es-CO"/>
          </a:p>
        </p:txBody>
      </p:sp>
    </p:spTree>
    <p:extLst>
      <p:ext uri="{BB962C8B-B14F-4D97-AF65-F5344CB8AC3E}">
        <p14:creationId xmlns:p14="http://schemas.microsoft.com/office/powerpoint/2010/main" val="351852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243C55-8B4C-4C8F-BC41-A607203A174F}" type="datetimeFigureOut">
              <a:rPr lang="es-CO" smtClean="0"/>
              <a:t>19/09/2019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1FC92AF-DC57-4ED1-845D-A5BDD513C839}" type="slidenum">
              <a:rPr lang="es-CO" smtClean="0"/>
              <a:t>‹Nº›</a:t>
            </a:fld>
            <a:endParaRPr lang="es-CO"/>
          </a:p>
        </p:txBody>
      </p:sp>
    </p:spTree>
    <p:extLst>
      <p:ext uri="{BB962C8B-B14F-4D97-AF65-F5344CB8AC3E}">
        <p14:creationId xmlns:p14="http://schemas.microsoft.com/office/powerpoint/2010/main" val="103274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pic>
        <p:nvPicPr>
          <p:cNvPr id="4" name="Imagen 3" descr="Plantilla PPT AEROCIVIL-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837307" y="3058778"/>
            <a:ext cx="10463581" cy="97074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837306" y="4231906"/>
            <a:ext cx="10463583"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413634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Diapositiva de título">
    <p:spTree>
      <p:nvGrpSpPr>
        <p:cNvPr id="1" name=""/>
        <p:cNvGrpSpPr/>
        <p:nvPr/>
      </p:nvGrpSpPr>
      <p:grpSpPr>
        <a:xfrm>
          <a:off x="0" y="0"/>
          <a:ext cx="0" cy="0"/>
          <a:chOff x="0" y="0"/>
          <a:chExt cx="0" cy="0"/>
        </a:xfrm>
      </p:grpSpPr>
      <p:pic>
        <p:nvPicPr>
          <p:cNvPr id="4" name="Imagen 3" descr="Plantilla PPT AEROCIVIL-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680521" y="2577849"/>
            <a:ext cx="4211175" cy="1372924"/>
          </a:xfrm>
        </p:spPr>
        <p:txBody>
          <a:bodyPr/>
          <a:lstStyle>
            <a:lvl1pPr algn="ctr">
              <a:defRPr b="1">
                <a:solidFill>
                  <a:schemeClr val="tx2"/>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680521" y="3950773"/>
            <a:ext cx="4211175"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6" name="Marcador de contenido 2"/>
          <p:cNvSpPr>
            <a:spLocks noGrp="1"/>
          </p:cNvSpPr>
          <p:nvPr>
            <p:ph idx="10"/>
          </p:nvPr>
        </p:nvSpPr>
        <p:spPr>
          <a:xfrm>
            <a:off x="5189587" y="1700808"/>
            <a:ext cx="7051096" cy="426476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CuadroTexto 6"/>
          <p:cNvSpPr txBox="1"/>
          <p:nvPr/>
        </p:nvSpPr>
        <p:spPr>
          <a:xfrm>
            <a:off x="837306" y="6423719"/>
            <a:ext cx="5319917" cy="369332"/>
          </a:xfrm>
          <a:prstGeom prst="rect">
            <a:avLst/>
          </a:prstGeom>
          <a:noFill/>
        </p:spPr>
        <p:txBody>
          <a:bodyPr wrap="square" rtlCol="0">
            <a:spAutoFit/>
          </a:bodyPr>
          <a:lstStyle/>
          <a:p>
            <a:pPr defTabSz="457200"/>
            <a:r>
              <a:rPr lang="es-ES" sz="1800" dirty="0" err="1">
                <a:solidFill>
                  <a:prstClr val="white"/>
                </a:solidFill>
                <a:latin typeface="Arial"/>
                <a:cs typeface="Arial"/>
              </a:rPr>
              <a:t>www.aerocivil.gov.co</a:t>
            </a:r>
            <a:endParaRPr lang="es-ES" sz="1800" dirty="0">
              <a:solidFill>
                <a:prstClr val="white"/>
              </a:solidFill>
              <a:latin typeface="Arial"/>
              <a:cs typeface="Arial"/>
            </a:endParaRPr>
          </a:p>
        </p:txBody>
      </p:sp>
    </p:spTree>
    <p:extLst>
      <p:ext uri="{BB962C8B-B14F-4D97-AF65-F5344CB8AC3E}">
        <p14:creationId xmlns:p14="http://schemas.microsoft.com/office/powerpoint/2010/main" val="50055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Plantilla PPT AEROCIVIL-01.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609600" y="315204"/>
            <a:ext cx="8549464" cy="1121753"/>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609600" y="1677997"/>
            <a:ext cx="10972800" cy="4448166"/>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609601" y="6526575"/>
            <a:ext cx="1355705" cy="250527"/>
          </a:xfrm>
          <a:prstGeom prst="rect">
            <a:avLst/>
          </a:prstGeom>
        </p:spPr>
        <p:txBody>
          <a:bodyPr vert="horz" lIns="91440" tIns="45720" rIns="91440" bIns="45720" rtlCol="0" anchor="ctr"/>
          <a:lstStyle>
            <a:lvl1pPr algn="l">
              <a:defRPr sz="1050">
                <a:solidFill>
                  <a:srgbClr val="FFFFFF"/>
                </a:solidFill>
                <a:latin typeface="Arial"/>
                <a:cs typeface="Arial"/>
              </a:defRPr>
            </a:lvl1pPr>
          </a:lstStyle>
          <a:p>
            <a:fld id="{36243C55-8B4C-4C8F-BC41-A607203A174F}" type="datetimeFigureOut">
              <a:rPr lang="es-CO" smtClean="0"/>
              <a:t>19/09/2019</a:t>
            </a:fld>
            <a:endParaRPr lang="es-CO"/>
          </a:p>
        </p:txBody>
      </p:sp>
      <p:sp>
        <p:nvSpPr>
          <p:cNvPr id="5" name="Marcador de pie de página 4"/>
          <p:cNvSpPr>
            <a:spLocks noGrp="1"/>
          </p:cNvSpPr>
          <p:nvPr>
            <p:ph type="ftr" sz="quarter" idx="3"/>
          </p:nvPr>
        </p:nvSpPr>
        <p:spPr>
          <a:xfrm>
            <a:off x="2385560" y="6526575"/>
            <a:ext cx="7539849" cy="250527"/>
          </a:xfrm>
          <a:prstGeom prst="rect">
            <a:avLst/>
          </a:prstGeom>
        </p:spPr>
        <p:txBody>
          <a:bodyPr vert="horz" lIns="91440" tIns="45720" rIns="91440" bIns="45720" rtlCol="0" anchor="ctr"/>
          <a:lstStyle>
            <a:lvl1pPr algn="ctr">
              <a:defRPr sz="1050">
                <a:solidFill>
                  <a:srgbClr val="FFFFFF"/>
                </a:solidFill>
                <a:latin typeface="Arial"/>
                <a:cs typeface="Arial"/>
              </a:defRPr>
            </a:lvl1pPr>
          </a:lstStyle>
          <a:p>
            <a:endParaRPr lang="es-CO"/>
          </a:p>
        </p:txBody>
      </p:sp>
      <p:sp>
        <p:nvSpPr>
          <p:cNvPr id="6" name="Marcador de número de diapositiva 5"/>
          <p:cNvSpPr>
            <a:spLocks noGrp="1"/>
          </p:cNvSpPr>
          <p:nvPr>
            <p:ph type="sldNum" sz="quarter" idx="4"/>
          </p:nvPr>
        </p:nvSpPr>
        <p:spPr>
          <a:xfrm>
            <a:off x="10320942" y="6526575"/>
            <a:ext cx="1261457" cy="250527"/>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A1FC92AF-DC57-4ED1-845D-A5BDD513C839}" type="slidenum">
              <a:rPr lang="es-CO" smtClean="0"/>
              <a:t>‹Nº›</a:t>
            </a:fld>
            <a:endParaRPr lang="es-CO"/>
          </a:p>
        </p:txBody>
      </p:sp>
    </p:spTree>
    <p:extLst>
      <p:ext uri="{BB962C8B-B14F-4D97-AF65-F5344CB8AC3E}">
        <p14:creationId xmlns:p14="http://schemas.microsoft.com/office/powerpoint/2010/main" val="186680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3600" b="1" kern="1200">
          <a:solidFill>
            <a:srgbClr val="404040"/>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E31397-B989-4E85-A5DF-D955C033F696}"/>
              </a:ext>
            </a:extLst>
          </p:cNvPr>
          <p:cNvSpPr>
            <a:spLocks noGrp="1"/>
          </p:cNvSpPr>
          <p:nvPr>
            <p:ph type="ctrTitle"/>
          </p:nvPr>
        </p:nvSpPr>
        <p:spPr>
          <a:xfrm>
            <a:off x="837307" y="2499360"/>
            <a:ext cx="10463581" cy="2753958"/>
          </a:xfrm>
        </p:spPr>
        <p:txBody>
          <a:bodyPr>
            <a:normAutofit/>
          </a:bodyPr>
          <a:lstStyle/>
          <a:p>
            <a:r>
              <a:rPr lang="es-CO" sz="4000" dirty="0"/>
              <a:t>INSTRUCTIVO PARA EL </a:t>
            </a:r>
            <a:r>
              <a:rPr lang="es-CO" sz="4000" dirty="0" smtClean="0"/>
              <a:t>INGRESO</a:t>
            </a:r>
            <a:r>
              <a:rPr lang="es-CO" sz="4000" dirty="0"/>
              <a:t/>
            </a:r>
            <a:br>
              <a:rPr lang="es-CO" sz="4000" dirty="0"/>
            </a:br>
            <a:r>
              <a:rPr lang="es-CO" sz="4000" dirty="0"/>
              <a:t>HARMONY  7.0</a:t>
            </a:r>
            <a:r>
              <a:rPr lang="es-CO" dirty="0"/>
              <a:t/>
            </a:r>
            <a:br>
              <a:rPr lang="es-CO" dirty="0"/>
            </a:br>
            <a:endParaRPr lang="es-CO" dirty="0"/>
          </a:p>
        </p:txBody>
      </p:sp>
    </p:spTree>
    <p:extLst>
      <p:ext uri="{BB962C8B-B14F-4D97-AF65-F5344CB8AC3E}">
        <p14:creationId xmlns:p14="http://schemas.microsoft.com/office/powerpoint/2010/main" val="276737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111847" y="2488223"/>
            <a:ext cx="3041503" cy="2747742"/>
          </a:xfrm>
          <a:prstGeom prst="rect">
            <a:avLst/>
          </a:prstGeom>
        </p:spPr>
      </p:pic>
      <p:pic>
        <p:nvPicPr>
          <p:cNvPr id="2" name="Imagen 1"/>
          <p:cNvPicPr>
            <a:picLocks noChangeAspect="1"/>
          </p:cNvPicPr>
          <p:nvPr/>
        </p:nvPicPr>
        <p:blipFill>
          <a:blip r:embed="rId3"/>
          <a:stretch>
            <a:fillRect/>
          </a:stretch>
        </p:blipFill>
        <p:spPr>
          <a:xfrm>
            <a:off x="429437" y="2258593"/>
            <a:ext cx="2743719" cy="1513776"/>
          </a:xfrm>
          <a:prstGeom prst="rect">
            <a:avLst/>
          </a:prstGeom>
        </p:spPr>
      </p:pic>
      <p:sp>
        <p:nvSpPr>
          <p:cNvPr id="4" name="Marcador de contenido 2">
            <a:extLst>
              <a:ext uri="{FF2B5EF4-FFF2-40B4-BE49-F238E27FC236}">
                <a16:creationId xmlns:a16="http://schemas.microsoft.com/office/drawing/2014/main" xmlns="" id="{C059E01A-3EEA-4266-B036-960BB7EADEC2}"/>
              </a:ext>
            </a:extLst>
          </p:cNvPr>
          <p:cNvSpPr txBox="1">
            <a:spLocks/>
          </p:cNvSpPr>
          <p:nvPr/>
        </p:nvSpPr>
        <p:spPr>
          <a:xfrm>
            <a:off x="3875649" y="1658885"/>
            <a:ext cx="8229265" cy="829338"/>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Clr>
                <a:schemeClr val="tx2"/>
              </a:buClr>
              <a:buFont typeface="Arial"/>
              <a:buNone/>
              <a:defRPr sz="2000" kern="1200">
                <a:solidFill>
                  <a:schemeClr val="tx1">
                    <a:lumMod val="75000"/>
                  </a:schemeClr>
                </a:solidFill>
                <a:latin typeface="Arial"/>
                <a:ea typeface="+mn-ea"/>
                <a:cs typeface="Arial"/>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CO" sz="1800" dirty="0">
                <a:solidFill>
                  <a:schemeClr val="tx2">
                    <a:lumMod val="75000"/>
                  </a:schemeClr>
                </a:solidFill>
              </a:rPr>
              <a:t>Si les aparece restringida la pagina, acepte los permisos pertinentes para que pueda tener visualización del portal.</a:t>
            </a:r>
          </a:p>
        </p:txBody>
      </p:sp>
      <p:pic>
        <p:nvPicPr>
          <p:cNvPr id="20" name="Imagen 19">
            <a:extLst>
              <a:ext uri="{FF2B5EF4-FFF2-40B4-BE49-F238E27FC236}">
                <a16:creationId xmlns:a16="http://schemas.microsoft.com/office/drawing/2014/main" xmlns="" id="{A6E783DD-3FEB-481C-9F37-40DAFF5A5C2E}"/>
              </a:ext>
            </a:extLst>
          </p:cNvPr>
          <p:cNvPicPr>
            <a:picLocks noChangeAspect="1"/>
          </p:cNvPicPr>
          <p:nvPr/>
        </p:nvPicPr>
        <p:blipFill>
          <a:blip r:embed="rId4"/>
          <a:stretch>
            <a:fillRect/>
          </a:stretch>
        </p:blipFill>
        <p:spPr>
          <a:xfrm>
            <a:off x="7537484" y="3714794"/>
            <a:ext cx="3478320" cy="1043496"/>
          </a:xfrm>
          <a:prstGeom prst="rect">
            <a:avLst/>
          </a:prstGeom>
        </p:spPr>
      </p:pic>
      <p:grpSp>
        <p:nvGrpSpPr>
          <p:cNvPr id="22" name="Grupo 21">
            <a:extLst>
              <a:ext uri="{FF2B5EF4-FFF2-40B4-BE49-F238E27FC236}">
                <a16:creationId xmlns:a16="http://schemas.microsoft.com/office/drawing/2014/main" xmlns="" id="{8AC23FFA-751E-4C1B-9CBB-62B1CDC797AF}"/>
              </a:ext>
            </a:extLst>
          </p:cNvPr>
          <p:cNvGrpSpPr/>
          <p:nvPr/>
        </p:nvGrpSpPr>
        <p:grpSpPr>
          <a:xfrm>
            <a:off x="1149090" y="3585955"/>
            <a:ext cx="11147820" cy="2344669"/>
            <a:chOff x="1099634" y="3509911"/>
            <a:chExt cx="9439120" cy="2344669"/>
          </a:xfrm>
        </p:grpSpPr>
        <p:sp>
          <p:nvSpPr>
            <p:cNvPr id="23" name="CuadroTexto 22">
              <a:extLst>
                <a:ext uri="{FF2B5EF4-FFF2-40B4-BE49-F238E27FC236}">
                  <a16:creationId xmlns:a16="http://schemas.microsoft.com/office/drawing/2014/main" xmlns="" id="{1656961E-C380-413C-8CE8-20F5518021DB}"/>
                </a:ext>
              </a:extLst>
            </p:cNvPr>
            <p:cNvSpPr txBox="1"/>
            <p:nvPr/>
          </p:nvSpPr>
          <p:spPr>
            <a:xfrm>
              <a:off x="1099634" y="4190108"/>
              <a:ext cx="2102304" cy="338554"/>
            </a:xfrm>
            <a:prstGeom prst="rect">
              <a:avLst/>
            </a:prstGeom>
            <a:noFill/>
          </p:spPr>
          <p:txBody>
            <a:bodyPr wrap="square" rtlCol="0">
              <a:spAutoFit/>
            </a:bodyPr>
            <a:lstStyle/>
            <a:p>
              <a:r>
                <a:rPr lang="es-CO" sz="1600" dirty="0">
                  <a:solidFill>
                    <a:schemeClr val="tx2">
                      <a:lumMod val="50000"/>
                    </a:schemeClr>
                  </a:solidFill>
                </a:rPr>
                <a:t>clic aceptando. </a:t>
              </a:r>
            </a:p>
          </p:txBody>
        </p:sp>
        <p:sp>
          <p:nvSpPr>
            <p:cNvPr id="24" name="Flecha derecha 10">
              <a:extLst>
                <a:ext uri="{FF2B5EF4-FFF2-40B4-BE49-F238E27FC236}">
                  <a16:creationId xmlns:a16="http://schemas.microsoft.com/office/drawing/2014/main" xmlns="" id="{74D316D3-0463-4BF5-88C9-FB70EE00CF4C}"/>
                </a:ext>
              </a:extLst>
            </p:cNvPr>
            <p:cNvSpPr/>
            <p:nvPr/>
          </p:nvSpPr>
          <p:spPr>
            <a:xfrm>
              <a:off x="4752524" y="3704981"/>
              <a:ext cx="199972" cy="18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CuadroTexto 24">
              <a:extLst>
                <a:ext uri="{FF2B5EF4-FFF2-40B4-BE49-F238E27FC236}">
                  <a16:creationId xmlns:a16="http://schemas.microsoft.com/office/drawing/2014/main" xmlns="" id="{75C5717E-4086-4FA9-A26E-C85205B672D7}"/>
                </a:ext>
              </a:extLst>
            </p:cNvPr>
            <p:cNvSpPr txBox="1"/>
            <p:nvPr/>
          </p:nvSpPr>
          <p:spPr>
            <a:xfrm>
              <a:off x="4388632" y="5516026"/>
              <a:ext cx="1280758" cy="338554"/>
            </a:xfrm>
            <a:prstGeom prst="rect">
              <a:avLst/>
            </a:prstGeom>
            <a:noFill/>
          </p:spPr>
          <p:txBody>
            <a:bodyPr wrap="square" rtlCol="0">
              <a:spAutoFit/>
            </a:bodyPr>
            <a:lstStyle/>
            <a:p>
              <a:r>
                <a:rPr lang="es-CO" sz="1600" dirty="0">
                  <a:solidFill>
                    <a:schemeClr val="tx2">
                      <a:lumMod val="50000"/>
                    </a:schemeClr>
                  </a:solidFill>
                </a:rPr>
                <a:t>clic aceptando</a:t>
              </a:r>
              <a:r>
                <a:rPr lang="es-CO" sz="1600" dirty="0"/>
                <a:t>. </a:t>
              </a:r>
            </a:p>
          </p:txBody>
        </p:sp>
        <p:sp>
          <p:nvSpPr>
            <p:cNvPr id="26" name="Flecha abajo 12">
              <a:extLst>
                <a:ext uri="{FF2B5EF4-FFF2-40B4-BE49-F238E27FC236}">
                  <a16:creationId xmlns:a16="http://schemas.microsoft.com/office/drawing/2014/main" xmlns="" id="{69924867-85D2-4557-8769-77B8D04B7B41}"/>
                </a:ext>
              </a:extLst>
            </p:cNvPr>
            <p:cNvSpPr/>
            <p:nvPr/>
          </p:nvSpPr>
          <p:spPr>
            <a:xfrm rot="10800000">
              <a:off x="9083295" y="4524158"/>
              <a:ext cx="327302" cy="714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derecha 13">
              <a:extLst>
                <a:ext uri="{FF2B5EF4-FFF2-40B4-BE49-F238E27FC236}">
                  <a16:creationId xmlns:a16="http://schemas.microsoft.com/office/drawing/2014/main" xmlns="" id="{B3908968-3B35-414A-941A-59192012F271}"/>
                </a:ext>
              </a:extLst>
            </p:cNvPr>
            <p:cNvSpPr/>
            <p:nvPr/>
          </p:nvSpPr>
          <p:spPr>
            <a:xfrm>
              <a:off x="6260774" y="4001490"/>
              <a:ext cx="199972" cy="18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CuadroTexto 27">
              <a:extLst>
                <a:ext uri="{FF2B5EF4-FFF2-40B4-BE49-F238E27FC236}">
                  <a16:creationId xmlns:a16="http://schemas.microsoft.com/office/drawing/2014/main" xmlns="" id="{EA63F657-ABF7-4875-9716-395A08FFD384}"/>
                </a:ext>
              </a:extLst>
            </p:cNvPr>
            <p:cNvSpPr txBox="1"/>
            <p:nvPr/>
          </p:nvSpPr>
          <p:spPr>
            <a:xfrm>
              <a:off x="8903850" y="5188606"/>
              <a:ext cx="1634904" cy="338554"/>
            </a:xfrm>
            <a:prstGeom prst="rect">
              <a:avLst/>
            </a:prstGeom>
            <a:noFill/>
          </p:spPr>
          <p:txBody>
            <a:bodyPr wrap="square" rtlCol="0">
              <a:spAutoFit/>
            </a:bodyPr>
            <a:lstStyle/>
            <a:p>
              <a:r>
                <a:rPr lang="es-CO" sz="1600" dirty="0">
                  <a:solidFill>
                    <a:schemeClr val="tx2">
                      <a:lumMod val="50000"/>
                    </a:schemeClr>
                  </a:solidFill>
                </a:rPr>
                <a:t>clic login. </a:t>
              </a:r>
            </a:p>
          </p:txBody>
        </p:sp>
        <p:sp>
          <p:nvSpPr>
            <p:cNvPr id="29" name="Flecha abajo 9">
              <a:extLst>
                <a:ext uri="{FF2B5EF4-FFF2-40B4-BE49-F238E27FC236}">
                  <a16:creationId xmlns:a16="http://schemas.microsoft.com/office/drawing/2014/main" xmlns="" id="{153BB2E0-E8E6-415D-A846-D462CD4A0E2A}"/>
                </a:ext>
              </a:extLst>
            </p:cNvPr>
            <p:cNvSpPr/>
            <p:nvPr/>
          </p:nvSpPr>
          <p:spPr>
            <a:xfrm rot="10800000">
              <a:off x="1838249" y="3509911"/>
              <a:ext cx="496389" cy="632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0" name="Flecha abajo 9">
            <a:extLst>
              <a:ext uri="{FF2B5EF4-FFF2-40B4-BE49-F238E27FC236}">
                <a16:creationId xmlns:a16="http://schemas.microsoft.com/office/drawing/2014/main" xmlns="" id="{7A98A2EB-38C4-4FEF-952D-799CE0C90E97}"/>
              </a:ext>
            </a:extLst>
          </p:cNvPr>
          <p:cNvSpPr/>
          <p:nvPr/>
        </p:nvSpPr>
        <p:spPr>
          <a:xfrm rot="10800000">
            <a:off x="6417986" y="5235965"/>
            <a:ext cx="371433" cy="632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62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6BEB33B-04E0-4749-9728-44331337D3BE}"/>
              </a:ext>
            </a:extLst>
          </p:cNvPr>
          <p:cNvSpPr txBox="1">
            <a:spLocks/>
          </p:cNvSpPr>
          <p:nvPr/>
        </p:nvSpPr>
        <p:spPr>
          <a:xfrm>
            <a:off x="3925632" y="1201106"/>
            <a:ext cx="8596668" cy="479647"/>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pPr algn="l"/>
            <a:r>
              <a:rPr lang="es-CO" dirty="0">
                <a:solidFill>
                  <a:srgbClr val="1F497D"/>
                </a:solidFill>
              </a:rPr>
              <a:t/>
            </a:r>
            <a:br>
              <a:rPr lang="es-CO" dirty="0">
                <a:solidFill>
                  <a:srgbClr val="1F497D"/>
                </a:solidFill>
              </a:rPr>
            </a:br>
            <a:endParaRPr lang="es-CO" dirty="0">
              <a:solidFill>
                <a:srgbClr val="1F497D"/>
              </a:solidFill>
            </a:endParaRPr>
          </a:p>
        </p:txBody>
      </p:sp>
      <p:sp>
        <p:nvSpPr>
          <p:cNvPr id="5" name="Marcador de contenido 2">
            <a:extLst>
              <a:ext uri="{FF2B5EF4-FFF2-40B4-BE49-F238E27FC236}">
                <a16:creationId xmlns:a16="http://schemas.microsoft.com/office/drawing/2014/main" xmlns="" id="{66FF1CB1-335A-4B2C-8112-A5EF14D2C590}"/>
              </a:ext>
            </a:extLst>
          </p:cNvPr>
          <p:cNvSpPr txBox="1">
            <a:spLocks/>
          </p:cNvSpPr>
          <p:nvPr/>
        </p:nvSpPr>
        <p:spPr>
          <a:xfrm>
            <a:off x="677334" y="2302933"/>
            <a:ext cx="10367184" cy="3738429"/>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tx2"/>
              </a:buClr>
              <a:buFont typeface="Arial"/>
              <a:buNone/>
              <a:defRPr sz="2000" kern="1200">
                <a:solidFill>
                  <a:schemeClr val="tx1">
                    <a:lumMod val="75000"/>
                  </a:schemeClr>
                </a:solidFill>
                <a:latin typeface="Arial"/>
                <a:ea typeface="+mn-ea"/>
                <a:cs typeface="Arial"/>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1F497D"/>
              </a:buClr>
            </a:pPr>
            <a:endParaRPr lang="es-CO" dirty="0">
              <a:solidFill>
                <a:srgbClr val="949494">
                  <a:lumMod val="75000"/>
                </a:srgbClr>
              </a:solidFill>
            </a:endParaRPr>
          </a:p>
          <a:p>
            <a:pPr>
              <a:buClr>
                <a:srgbClr val="1F497D"/>
              </a:buClr>
            </a:pPr>
            <a:endParaRPr lang="es-CO" dirty="0">
              <a:solidFill>
                <a:srgbClr val="949494">
                  <a:lumMod val="75000"/>
                </a:srgbClr>
              </a:solidFill>
            </a:endParaRPr>
          </a:p>
          <a:p>
            <a:pPr>
              <a:buClr>
                <a:srgbClr val="1F497D"/>
              </a:buClr>
            </a:pPr>
            <a:endParaRPr lang="es-CO" dirty="0">
              <a:solidFill>
                <a:srgbClr val="949494">
                  <a:lumMod val="75000"/>
                </a:srgbClr>
              </a:solidFill>
            </a:endParaRPr>
          </a:p>
          <a:p>
            <a:pPr>
              <a:buClr>
                <a:srgbClr val="1F497D"/>
              </a:buClr>
            </a:pPr>
            <a:endParaRPr lang="es-CO" dirty="0">
              <a:solidFill>
                <a:srgbClr val="949494">
                  <a:lumMod val="75000"/>
                </a:srgbClr>
              </a:solidFill>
            </a:endParaRPr>
          </a:p>
        </p:txBody>
      </p:sp>
      <p:sp>
        <p:nvSpPr>
          <p:cNvPr id="11" name="CuadroTexto 10">
            <a:extLst>
              <a:ext uri="{FF2B5EF4-FFF2-40B4-BE49-F238E27FC236}">
                <a16:creationId xmlns:a16="http://schemas.microsoft.com/office/drawing/2014/main" xmlns="" id="{3282F4D4-36E7-45D8-AF8F-263FAAC5A1EA}"/>
              </a:ext>
            </a:extLst>
          </p:cNvPr>
          <p:cNvSpPr txBox="1"/>
          <p:nvPr/>
        </p:nvSpPr>
        <p:spPr>
          <a:xfrm>
            <a:off x="677334" y="1897363"/>
            <a:ext cx="10837332" cy="369332"/>
          </a:xfrm>
          <a:prstGeom prst="rect">
            <a:avLst/>
          </a:prstGeom>
          <a:noFill/>
        </p:spPr>
        <p:txBody>
          <a:bodyPr wrap="square" rtlCol="0">
            <a:spAutoFit/>
          </a:bodyPr>
          <a:lstStyle/>
          <a:p>
            <a:r>
              <a:rPr lang="es-CO" dirty="0">
                <a:solidFill>
                  <a:srgbClr val="1F497D">
                    <a:lumMod val="50000"/>
                  </a:srgbClr>
                </a:solidFill>
              </a:rPr>
              <a:t>El navegador recomendado es Firefox en las siguientes versiones o superior </a:t>
            </a:r>
          </a:p>
        </p:txBody>
      </p:sp>
      <p:pic>
        <p:nvPicPr>
          <p:cNvPr id="6" name="Imagen 5"/>
          <p:cNvPicPr>
            <a:picLocks noChangeAspect="1"/>
          </p:cNvPicPr>
          <p:nvPr/>
        </p:nvPicPr>
        <p:blipFill>
          <a:blip r:embed="rId2"/>
          <a:stretch>
            <a:fillRect/>
          </a:stretch>
        </p:blipFill>
        <p:spPr>
          <a:xfrm>
            <a:off x="833704" y="2836268"/>
            <a:ext cx="6696075" cy="1971675"/>
          </a:xfrm>
          <a:prstGeom prst="rect">
            <a:avLst/>
          </a:prstGeom>
        </p:spPr>
      </p:pic>
    </p:spTree>
    <p:extLst>
      <p:ext uri="{BB962C8B-B14F-4D97-AF65-F5344CB8AC3E}">
        <p14:creationId xmlns:p14="http://schemas.microsoft.com/office/powerpoint/2010/main" val="350018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6BEB33B-04E0-4749-9728-44331337D3BE}"/>
              </a:ext>
            </a:extLst>
          </p:cNvPr>
          <p:cNvSpPr txBox="1">
            <a:spLocks/>
          </p:cNvSpPr>
          <p:nvPr/>
        </p:nvSpPr>
        <p:spPr>
          <a:xfrm>
            <a:off x="3925632" y="1201106"/>
            <a:ext cx="8596668" cy="479647"/>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pPr algn="l"/>
            <a:r>
              <a:rPr lang="es-CO" dirty="0">
                <a:solidFill>
                  <a:srgbClr val="1F497D"/>
                </a:solidFill>
              </a:rPr>
              <a:t/>
            </a:r>
            <a:br>
              <a:rPr lang="es-CO" dirty="0">
                <a:solidFill>
                  <a:srgbClr val="1F497D"/>
                </a:solidFill>
              </a:rPr>
            </a:br>
            <a:endParaRPr lang="es-CO" dirty="0">
              <a:solidFill>
                <a:srgbClr val="1F497D"/>
              </a:solidFill>
            </a:endParaRPr>
          </a:p>
        </p:txBody>
      </p:sp>
      <p:sp>
        <p:nvSpPr>
          <p:cNvPr id="5" name="Marcador de contenido 2">
            <a:extLst>
              <a:ext uri="{FF2B5EF4-FFF2-40B4-BE49-F238E27FC236}">
                <a16:creationId xmlns:a16="http://schemas.microsoft.com/office/drawing/2014/main" xmlns="" id="{66FF1CB1-335A-4B2C-8112-A5EF14D2C590}"/>
              </a:ext>
            </a:extLst>
          </p:cNvPr>
          <p:cNvSpPr txBox="1">
            <a:spLocks/>
          </p:cNvSpPr>
          <p:nvPr/>
        </p:nvSpPr>
        <p:spPr>
          <a:xfrm>
            <a:off x="677334" y="2302933"/>
            <a:ext cx="10367184" cy="3738429"/>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tx2"/>
              </a:buClr>
              <a:buFont typeface="Arial"/>
              <a:buNone/>
              <a:defRPr sz="2000" kern="1200">
                <a:solidFill>
                  <a:schemeClr val="tx1">
                    <a:lumMod val="75000"/>
                  </a:schemeClr>
                </a:solidFill>
                <a:latin typeface="Arial"/>
                <a:ea typeface="+mn-ea"/>
                <a:cs typeface="Arial"/>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1F497D"/>
              </a:buClr>
            </a:pPr>
            <a:endParaRPr lang="es-CO" dirty="0">
              <a:solidFill>
                <a:srgbClr val="949494">
                  <a:lumMod val="75000"/>
                </a:srgbClr>
              </a:solidFill>
            </a:endParaRPr>
          </a:p>
          <a:p>
            <a:pPr>
              <a:buClr>
                <a:srgbClr val="1F497D"/>
              </a:buClr>
            </a:pPr>
            <a:endParaRPr lang="es-CO" dirty="0">
              <a:solidFill>
                <a:srgbClr val="949494">
                  <a:lumMod val="75000"/>
                </a:srgbClr>
              </a:solidFill>
            </a:endParaRPr>
          </a:p>
          <a:p>
            <a:pPr>
              <a:buClr>
                <a:srgbClr val="1F497D"/>
              </a:buClr>
            </a:pPr>
            <a:endParaRPr lang="es-CO" dirty="0">
              <a:solidFill>
                <a:srgbClr val="949494">
                  <a:lumMod val="75000"/>
                </a:srgbClr>
              </a:solidFill>
            </a:endParaRPr>
          </a:p>
          <a:p>
            <a:pPr>
              <a:buClr>
                <a:srgbClr val="1F497D"/>
              </a:buClr>
            </a:pPr>
            <a:endParaRPr lang="es-CO" dirty="0">
              <a:solidFill>
                <a:srgbClr val="949494">
                  <a:lumMod val="75000"/>
                </a:srgbClr>
              </a:solidFill>
            </a:endParaRPr>
          </a:p>
        </p:txBody>
      </p:sp>
      <p:sp>
        <p:nvSpPr>
          <p:cNvPr id="11" name="CuadroTexto 10">
            <a:extLst>
              <a:ext uri="{FF2B5EF4-FFF2-40B4-BE49-F238E27FC236}">
                <a16:creationId xmlns:a16="http://schemas.microsoft.com/office/drawing/2014/main" xmlns="" id="{3282F4D4-36E7-45D8-AF8F-263FAAC5A1EA}"/>
              </a:ext>
            </a:extLst>
          </p:cNvPr>
          <p:cNvSpPr txBox="1"/>
          <p:nvPr/>
        </p:nvSpPr>
        <p:spPr>
          <a:xfrm>
            <a:off x="677334" y="1897363"/>
            <a:ext cx="10837332" cy="369332"/>
          </a:xfrm>
          <a:prstGeom prst="rect">
            <a:avLst/>
          </a:prstGeom>
          <a:noFill/>
        </p:spPr>
        <p:txBody>
          <a:bodyPr wrap="square" rtlCol="0">
            <a:spAutoFit/>
          </a:bodyPr>
          <a:lstStyle/>
          <a:p>
            <a:r>
              <a:rPr lang="es-CO" dirty="0" smtClean="0">
                <a:solidFill>
                  <a:srgbClr val="1F497D">
                    <a:lumMod val="50000"/>
                  </a:srgbClr>
                </a:solidFill>
              </a:rPr>
              <a:t>Desactivar </a:t>
            </a:r>
            <a:r>
              <a:rPr lang="es-CO" dirty="0">
                <a:solidFill>
                  <a:srgbClr val="1F497D">
                    <a:lumMod val="50000"/>
                  </a:srgbClr>
                </a:solidFill>
              </a:rPr>
              <a:t>permanentemente la memoria caché sin conexión</a:t>
            </a:r>
          </a:p>
        </p:txBody>
      </p:sp>
      <p:pic>
        <p:nvPicPr>
          <p:cNvPr id="2" name="Imagen 1"/>
          <p:cNvPicPr>
            <a:picLocks noChangeAspect="1"/>
          </p:cNvPicPr>
          <p:nvPr/>
        </p:nvPicPr>
        <p:blipFill>
          <a:blip r:embed="rId2"/>
          <a:stretch>
            <a:fillRect/>
          </a:stretch>
        </p:blipFill>
        <p:spPr>
          <a:xfrm>
            <a:off x="677334" y="2792427"/>
            <a:ext cx="10582275" cy="2076450"/>
          </a:xfrm>
          <a:prstGeom prst="rect">
            <a:avLst/>
          </a:prstGeom>
        </p:spPr>
      </p:pic>
      <p:sp>
        <p:nvSpPr>
          <p:cNvPr id="7" name="CuadroTexto 6"/>
          <p:cNvSpPr txBox="1"/>
          <p:nvPr/>
        </p:nvSpPr>
        <p:spPr>
          <a:xfrm>
            <a:off x="786213" y="5085787"/>
            <a:ext cx="8726491" cy="369332"/>
          </a:xfrm>
          <a:prstGeom prst="rect">
            <a:avLst/>
          </a:prstGeom>
          <a:noFill/>
        </p:spPr>
        <p:txBody>
          <a:bodyPr wrap="none" rtlCol="0">
            <a:spAutoFit/>
          </a:bodyPr>
          <a:lstStyle/>
          <a:p>
            <a:r>
              <a:rPr lang="es-CO" dirty="0" smtClean="0">
                <a:solidFill>
                  <a:schemeClr val="bg2">
                    <a:lumMod val="10000"/>
                  </a:schemeClr>
                </a:solidFill>
              </a:rPr>
              <a:t>Dejar el valor </a:t>
            </a:r>
            <a:r>
              <a:rPr lang="es-CO" dirty="0">
                <a:solidFill>
                  <a:schemeClr val="bg2">
                    <a:lumMod val="10000"/>
                  </a:schemeClr>
                </a:solidFill>
              </a:rPr>
              <a:t>en </a:t>
            </a:r>
            <a:r>
              <a:rPr lang="es-CO" dirty="0" smtClean="0">
                <a:solidFill>
                  <a:schemeClr val="bg2">
                    <a:lumMod val="10000"/>
                  </a:schemeClr>
                </a:solidFill>
              </a:rPr>
              <a:t>falso </a:t>
            </a:r>
            <a:r>
              <a:rPr lang="es-CO" dirty="0">
                <a:solidFill>
                  <a:schemeClr val="bg2">
                    <a:lumMod val="10000"/>
                  </a:schemeClr>
                </a:solidFill>
              </a:rPr>
              <a:t>y </a:t>
            </a:r>
            <a:r>
              <a:rPr lang="es-CO" dirty="0" smtClean="0">
                <a:solidFill>
                  <a:schemeClr val="bg2">
                    <a:lumMod val="10000"/>
                  </a:schemeClr>
                </a:solidFill>
              </a:rPr>
              <a:t>así se </a:t>
            </a:r>
            <a:r>
              <a:rPr lang="es-CO" dirty="0">
                <a:solidFill>
                  <a:schemeClr val="bg2">
                    <a:lumMod val="10000"/>
                  </a:schemeClr>
                </a:solidFill>
              </a:rPr>
              <a:t>desactiva permanentemente la memoria caché sin conexión. </a:t>
            </a:r>
          </a:p>
        </p:txBody>
      </p:sp>
    </p:spTree>
    <p:extLst>
      <p:ext uri="{BB962C8B-B14F-4D97-AF65-F5344CB8AC3E}">
        <p14:creationId xmlns:p14="http://schemas.microsoft.com/office/powerpoint/2010/main" val="53806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6BEB33B-04E0-4749-9728-44331337D3BE}"/>
              </a:ext>
            </a:extLst>
          </p:cNvPr>
          <p:cNvSpPr txBox="1">
            <a:spLocks/>
          </p:cNvSpPr>
          <p:nvPr/>
        </p:nvSpPr>
        <p:spPr>
          <a:xfrm>
            <a:off x="3925632" y="1201106"/>
            <a:ext cx="8596668" cy="479647"/>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pPr algn="l"/>
            <a:r>
              <a:rPr lang="es-CO" sz="14400" dirty="0">
                <a:solidFill>
                  <a:schemeClr val="bg1"/>
                </a:solidFill>
              </a:rPr>
              <a:t>Paso 2. Ingreso </a:t>
            </a:r>
            <a:r>
              <a:rPr lang="es-CO" dirty="0"/>
              <a:t/>
            </a:r>
            <a:br>
              <a:rPr lang="es-CO" dirty="0"/>
            </a:br>
            <a:endParaRPr lang="es-CO" dirty="0"/>
          </a:p>
        </p:txBody>
      </p:sp>
      <p:sp>
        <p:nvSpPr>
          <p:cNvPr id="5" name="Marcador de contenido 2">
            <a:extLst>
              <a:ext uri="{FF2B5EF4-FFF2-40B4-BE49-F238E27FC236}">
                <a16:creationId xmlns:a16="http://schemas.microsoft.com/office/drawing/2014/main" xmlns="" id="{66FF1CB1-335A-4B2C-8112-A5EF14D2C590}"/>
              </a:ext>
            </a:extLst>
          </p:cNvPr>
          <p:cNvSpPr txBox="1">
            <a:spLocks/>
          </p:cNvSpPr>
          <p:nvPr/>
        </p:nvSpPr>
        <p:spPr>
          <a:xfrm>
            <a:off x="677334" y="2302933"/>
            <a:ext cx="10367184" cy="3738429"/>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tx2"/>
              </a:buClr>
              <a:buFont typeface="Arial"/>
              <a:buNone/>
              <a:defRPr sz="2000" kern="1200">
                <a:solidFill>
                  <a:schemeClr val="tx1">
                    <a:lumMod val="75000"/>
                  </a:schemeClr>
                </a:solidFill>
                <a:latin typeface="Arial"/>
                <a:ea typeface="+mn-ea"/>
                <a:cs typeface="Arial"/>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s-CO" dirty="0"/>
          </a:p>
          <a:p>
            <a:endParaRPr lang="es-CO" dirty="0"/>
          </a:p>
          <a:p>
            <a:endParaRPr lang="es-CO" dirty="0"/>
          </a:p>
          <a:p>
            <a:endParaRPr lang="es-CO" dirty="0"/>
          </a:p>
        </p:txBody>
      </p:sp>
      <p:sp>
        <p:nvSpPr>
          <p:cNvPr id="11" name="CuadroTexto 10">
            <a:extLst>
              <a:ext uri="{FF2B5EF4-FFF2-40B4-BE49-F238E27FC236}">
                <a16:creationId xmlns:a16="http://schemas.microsoft.com/office/drawing/2014/main" xmlns="" id="{3282F4D4-36E7-45D8-AF8F-263FAAC5A1EA}"/>
              </a:ext>
            </a:extLst>
          </p:cNvPr>
          <p:cNvSpPr txBox="1"/>
          <p:nvPr/>
        </p:nvSpPr>
        <p:spPr>
          <a:xfrm>
            <a:off x="677334" y="1897363"/>
            <a:ext cx="10837332" cy="646331"/>
          </a:xfrm>
          <a:prstGeom prst="rect">
            <a:avLst/>
          </a:prstGeom>
          <a:noFill/>
        </p:spPr>
        <p:txBody>
          <a:bodyPr wrap="square" rtlCol="0">
            <a:spAutoFit/>
          </a:bodyPr>
          <a:lstStyle/>
          <a:p>
            <a:r>
              <a:rPr lang="es-CO" dirty="0">
                <a:solidFill>
                  <a:schemeClr val="tx2">
                    <a:lumMod val="50000"/>
                  </a:schemeClr>
                </a:solidFill>
              </a:rPr>
              <a:t>Al acceder con las anterior URL, les aparecerá el siguiente acceso por donde deben ingresar al portal Metrón Harmony.</a:t>
            </a:r>
          </a:p>
        </p:txBody>
      </p:sp>
      <p:pic>
        <p:nvPicPr>
          <p:cNvPr id="2" name="Imagen 1"/>
          <p:cNvPicPr>
            <a:picLocks noChangeAspect="1"/>
          </p:cNvPicPr>
          <p:nvPr/>
        </p:nvPicPr>
        <p:blipFill>
          <a:blip r:embed="rId2"/>
          <a:stretch>
            <a:fillRect/>
          </a:stretch>
        </p:blipFill>
        <p:spPr>
          <a:xfrm>
            <a:off x="974221" y="2543694"/>
            <a:ext cx="9460193" cy="3380518"/>
          </a:xfrm>
          <a:prstGeom prst="rect">
            <a:avLst/>
          </a:prstGeom>
        </p:spPr>
      </p:pic>
    </p:spTree>
    <p:extLst>
      <p:ext uri="{BB962C8B-B14F-4D97-AF65-F5344CB8AC3E}">
        <p14:creationId xmlns:p14="http://schemas.microsoft.com/office/powerpoint/2010/main" val="19116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55733" y="1669037"/>
            <a:ext cx="8799320" cy="3647593"/>
          </a:xfrm>
          <a:prstGeom prst="rect">
            <a:avLst/>
          </a:prstGeom>
        </p:spPr>
      </p:pic>
      <p:sp>
        <p:nvSpPr>
          <p:cNvPr id="12" name="CuadroTexto 11">
            <a:extLst>
              <a:ext uri="{FF2B5EF4-FFF2-40B4-BE49-F238E27FC236}">
                <a16:creationId xmlns:a16="http://schemas.microsoft.com/office/drawing/2014/main" xmlns="" id="{7C80220A-0796-4F60-87C0-8423151AE3FA}"/>
              </a:ext>
            </a:extLst>
          </p:cNvPr>
          <p:cNvSpPr txBox="1"/>
          <p:nvPr/>
        </p:nvSpPr>
        <p:spPr>
          <a:xfrm>
            <a:off x="8751154" y="4665671"/>
            <a:ext cx="3082368" cy="954107"/>
          </a:xfrm>
          <a:prstGeom prst="rect">
            <a:avLst/>
          </a:prstGeom>
          <a:noFill/>
        </p:spPr>
        <p:txBody>
          <a:bodyPr wrap="square" rtlCol="0">
            <a:spAutoFit/>
          </a:bodyPr>
          <a:lstStyle/>
          <a:p>
            <a:r>
              <a:rPr lang="es-CO" sz="1400" dirty="0">
                <a:solidFill>
                  <a:schemeClr val="tx2">
                    <a:lumMod val="50000"/>
                  </a:schemeClr>
                </a:solidFill>
              </a:rPr>
              <a:t>1. Ingrese en este espacio </a:t>
            </a:r>
          </a:p>
          <a:p>
            <a:r>
              <a:rPr lang="es-CO" sz="1400" dirty="0">
                <a:solidFill>
                  <a:schemeClr val="tx2">
                    <a:lumMod val="50000"/>
                  </a:schemeClr>
                </a:solidFill>
              </a:rPr>
              <a:t>el usuario.</a:t>
            </a:r>
          </a:p>
          <a:p>
            <a:r>
              <a:rPr lang="es-CO" sz="1400" dirty="0">
                <a:solidFill>
                  <a:schemeClr val="tx2">
                    <a:lumMod val="50000"/>
                  </a:schemeClr>
                </a:solidFill>
              </a:rPr>
              <a:t>Ejemplo</a:t>
            </a:r>
            <a:r>
              <a:rPr lang="es-CO" sz="1400" dirty="0">
                <a:solidFill>
                  <a:schemeClr val="tx1">
                    <a:lumMod val="75000"/>
                    <a:lumOff val="25000"/>
                  </a:schemeClr>
                </a:solidFill>
              </a:rPr>
              <a:t>: </a:t>
            </a:r>
            <a:r>
              <a:rPr lang="es-CO" sz="1400" b="1" dirty="0" err="1" smtClean="0">
                <a:solidFill>
                  <a:srgbClr val="FF0000"/>
                </a:solidFill>
              </a:rPr>
              <a:t>avianca</a:t>
            </a:r>
            <a:endParaRPr lang="es-CO" sz="1400" b="1" dirty="0">
              <a:solidFill>
                <a:srgbClr val="FF0000"/>
              </a:solidFill>
            </a:endParaRPr>
          </a:p>
          <a:p>
            <a:endParaRPr lang="es-CO" sz="1400" dirty="0">
              <a:solidFill>
                <a:schemeClr val="tx1">
                  <a:lumMod val="75000"/>
                  <a:lumOff val="25000"/>
                </a:schemeClr>
              </a:solidFill>
            </a:endParaRPr>
          </a:p>
        </p:txBody>
      </p:sp>
      <p:sp>
        <p:nvSpPr>
          <p:cNvPr id="13" name="CuadroTexto 12">
            <a:extLst>
              <a:ext uri="{FF2B5EF4-FFF2-40B4-BE49-F238E27FC236}">
                <a16:creationId xmlns:a16="http://schemas.microsoft.com/office/drawing/2014/main" xmlns="" id="{64FD7E27-DE0A-4AD5-89BA-D0727219CF2D}"/>
              </a:ext>
            </a:extLst>
          </p:cNvPr>
          <p:cNvSpPr txBox="1"/>
          <p:nvPr/>
        </p:nvSpPr>
        <p:spPr>
          <a:xfrm>
            <a:off x="2578821" y="5619778"/>
            <a:ext cx="3882939" cy="307777"/>
          </a:xfrm>
          <a:prstGeom prst="rect">
            <a:avLst/>
          </a:prstGeom>
          <a:noFill/>
        </p:spPr>
        <p:txBody>
          <a:bodyPr wrap="square" rtlCol="0">
            <a:spAutoFit/>
          </a:bodyPr>
          <a:lstStyle/>
          <a:p>
            <a:pPr algn="just"/>
            <a:r>
              <a:rPr lang="es-CO" sz="1400" dirty="0">
                <a:solidFill>
                  <a:schemeClr val="accent4">
                    <a:lumMod val="50000"/>
                  </a:schemeClr>
                </a:solidFill>
              </a:rPr>
              <a:t>2. Ingrese en este espacio la contraseña  asignada</a:t>
            </a:r>
            <a:r>
              <a:rPr lang="es-CO" sz="1400" dirty="0">
                <a:solidFill>
                  <a:schemeClr val="tx2">
                    <a:lumMod val="50000"/>
                  </a:schemeClr>
                </a:solidFill>
              </a:rPr>
              <a:t>.</a:t>
            </a:r>
          </a:p>
        </p:txBody>
      </p:sp>
      <p:sp>
        <p:nvSpPr>
          <p:cNvPr id="14" name="CuadroTexto 13">
            <a:extLst>
              <a:ext uri="{FF2B5EF4-FFF2-40B4-BE49-F238E27FC236}">
                <a16:creationId xmlns:a16="http://schemas.microsoft.com/office/drawing/2014/main" xmlns="" id="{F45D4895-0004-4237-9790-E5697C21CC60}"/>
              </a:ext>
            </a:extLst>
          </p:cNvPr>
          <p:cNvSpPr txBox="1"/>
          <p:nvPr/>
        </p:nvSpPr>
        <p:spPr>
          <a:xfrm>
            <a:off x="5023171" y="5142724"/>
            <a:ext cx="2145657" cy="307777"/>
          </a:xfrm>
          <a:prstGeom prst="rect">
            <a:avLst/>
          </a:prstGeom>
          <a:noFill/>
        </p:spPr>
        <p:txBody>
          <a:bodyPr wrap="square" rtlCol="0">
            <a:spAutoFit/>
          </a:bodyPr>
          <a:lstStyle/>
          <a:p>
            <a:pPr algn="just"/>
            <a:r>
              <a:rPr lang="es-CO" sz="1400" dirty="0">
                <a:solidFill>
                  <a:schemeClr val="tx2">
                    <a:lumMod val="50000"/>
                  </a:schemeClr>
                </a:solidFill>
              </a:rPr>
              <a:t>3. Clic en ingresar.</a:t>
            </a:r>
          </a:p>
        </p:txBody>
      </p:sp>
      <p:sp>
        <p:nvSpPr>
          <p:cNvPr id="15" name="Flecha: a la derecha 14">
            <a:extLst>
              <a:ext uri="{FF2B5EF4-FFF2-40B4-BE49-F238E27FC236}">
                <a16:creationId xmlns:a16="http://schemas.microsoft.com/office/drawing/2014/main" xmlns="" id="{FE016ED6-7941-42D2-AF94-65A69C3C34FA}"/>
              </a:ext>
            </a:extLst>
          </p:cNvPr>
          <p:cNvSpPr/>
          <p:nvPr/>
        </p:nvSpPr>
        <p:spPr>
          <a:xfrm flipH="1">
            <a:off x="7524206" y="4665671"/>
            <a:ext cx="1226948" cy="227275"/>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Flecha: a la derecha 16">
            <a:extLst>
              <a:ext uri="{FF2B5EF4-FFF2-40B4-BE49-F238E27FC236}">
                <a16:creationId xmlns:a16="http://schemas.microsoft.com/office/drawing/2014/main" xmlns="" id="{CDCA244C-35A5-4F64-B77A-30F416C992B5}"/>
              </a:ext>
            </a:extLst>
          </p:cNvPr>
          <p:cNvSpPr/>
          <p:nvPr/>
        </p:nvSpPr>
        <p:spPr>
          <a:xfrm>
            <a:off x="6461761" y="5142725"/>
            <a:ext cx="702462" cy="230464"/>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Flecha: hacia abajo 17">
            <a:extLst>
              <a:ext uri="{FF2B5EF4-FFF2-40B4-BE49-F238E27FC236}">
                <a16:creationId xmlns:a16="http://schemas.microsoft.com/office/drawing/2014/main" xmlns="" id="{7C28FDBD-314F-40A1-AEAA-9C7BC81AE559}"/>
              </a:ext>
            </a:extLst>
          </p:cNvPr>
          <p:cNvSpPr/>
          <p:nvPr/>
        </p:nvSpPr>
        <p:spPr>
          <a:xfrm flipV="1">
            <a:off x="4143988" y="5013482"/>
            <a:ext cx="171435" cy="719413"/>
          </a:xfrm>
          <a:prstGeom prst="down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411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3ABB4C33-66FE-46D6-8A5A-9C43D8F27B06}"/>
              </a:ext>
            </a:extLst>
          </p:cNvPr>
          <p:cNvSpPr txBox="1">
            <a:spLocks/>
          </p:cNvSpPr>
          <p:nvPr/>
        </p:nvSpPr>
        <p:spPr>
          <a:xfrm>
            <a:off x="1252100" y="1280689"/>
            <a:ext cx="8596668" cy="653143"/>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dirty="0">
                <a:solidFill>
                  <a:schemeClr val="bg1"/>
                </a:solidFill>
              </a:rPr>
              <a:t>Paso 3. Cambio de Contraseña.</a:t>
            </a:r>
            <a:r>
              <a:rPr lang="es-CO" dirty="0"/>
              <a:t/>
            </a:r>
            <a:br>
              <a:rPr lang="es-CO" dirty="0"/>
            </a:br>
            <a:endParaRPr lang="es-CO" dirty="0"/>
          </a:p>
        </p:txBody>
      </p:sp>
      <p:pic>
        <p:nvPicPr>
          <p:cNvPr id="6" name="Imagen 5">
            <a:extLst>
              <a:ext uri="{FF2B5EF4-FFF2-40B4-BE49-F238E27FC236}">
                <a16:creationId xmlns:a16="http://schemas.microsoft.com/office/drawing/2014/main" xmlns="" id="{A68733F4-B3C3-4F56-A8F9-7FC2052BBFE5}"/>
              </a:ext>
            </a:extLst>
          </p:cNvPr>
          <p:cNvPicPr>
            <a:picLocks noChangeAspect="1"/>
          </p:cNvPicPr>
          <p:nvPr/>
        </p:nvPicPr>
        <p:blipFill>
          <a:blip r:embed="rId2"/>
          <a:stretch>
            <a:fillRect/>
          </a:stretch>
        </p:blipFill>
        <p:spPr>
          <a:xfrm>
            <a:off x="237067" y="1927525"/>
            <a:ext cx="7324725" cy="1377387"/>
          </a:xfrm>
          <a:prstGeom prst="rect">
            <a:avLst/>
          </a:prstGeom>
        </p:spPr>
      </p:pic>
      <p:pic>
        <p:nvPicPr>
          <p:cNvPr id="7" name="Imagen 6">
            <a:extLst>
              <a:ext uri="{FF2B5EF4-FFF2-40B4-BE49-F238E27FC236}">
                <a16:creationId xmlns:a16="http://schemas.microsoft.com/office/drawing/2014/main" xmlns="" id="{730C5BAC-94AA-4CC6-B6B0-6CC733B1D6FE}"/>
              </a:ext>
            </a:extLst>
          </p:cNvPr>
          <p:cNvPicPr>
            <a:picLocks noChangeAspect="1"/>
          </p:cNvPicPr>
          <p:nvPr/>
        </p:nvPicPr>
        <p:blipFill>
          <a:blip r:embed="rId3"/>
          <a:stretch>
            <a:fillRect/>
          </a:stretch>
        </p:blipFill>
        <p:spPr>
          <a:xfrm>
            <a:off x="287051" y="3468126"/>
            <a:ext cx="5614903" cy="1235740"/>
          </a:xfrm>
          <a:prstGeom prst="rect">
            <a:avLst/>
          </a:prstGeom>
        </p:spPr>
      </p:pic>
      <p:pic>
        <p:nvPicPr>
          <p:cNvPr id="8" name="Imagen 7">
            <a:extLst>
              <a:ext uri="{FF2B5EF4-FFF2-40B4-BE49-F238E27FC236}">
                <a16:creationId xmlns:a16="http://schemas.microsoft.com/office/drawing/2014/main" xmlns="" id="{740BF2B0-7B7E-4031-A230-0F7952C3EAFF}"/>
              </a:ext>
            </a:extLst>
          </p:cNvPr>
          <p:cNvPicPr>
            <a:picLocks noChangeAspect="1"/>
          </p:cNvPicPr>
          <p:nvPr/>
        </p:nvPicPr>
        <p:blipFill>
          <a:blip r:embed="rId4"/>
          <a:stretch>
            <a:fillRect/>
          </a:stretch>
        </p:blipFill>
        <p:spPr>
          <a:xfrm>
            <a:off x="287051" y="4867080"/>
            <a:ext cx="5614903" cy="1377386"/>
          </a:xfrm>
          <a:prstGeom prst="rect">
            <a:avLst/>
          </a:prstGeom>
        </p:spPr>
      </p:pic>
      <p:sp>
        <p:nvSpPr>
          <p:cNvPr id="9" name="CuadroTexto 8">
            <a:extLst>
              <a:ext uri="{FF2B5EF4-FFF2-40B4-BE49-F238E27FC236}">
                <a16:creationId xmlns:a16="http://schemas.microsoft.com/office/drawing/2014/main" xmlns="" id="{6D2AAA7E-CDBD-40B3-84D1-D06E69AF8A6A}"/>
              </a:ext>
            </a:extLst>
          </p:cNvPr>
          <p:cNvSpPr txBox="1"/>
          <p:nvPr/>
        </p:nvSpPr>
        <p:spPr>
          <a:xfrm>
            <a:off x="7720767" y="2958299"/>
            <a:ext cx="2401619" cy="369332"/>
          </a:xfrm>
          <a:prstGeom prst="rect">
            <a:avLst/>
          </a:prstGeom>
          <a:noFill/>
        </p:spPr>
        <p:txBody>
          <a:bodyPr wrap="none" rtlCol="0">
            <a:spAutoFit/>
          </a:bodyPr>
          <a:lstStyle/>
          <a:p>
            <a:r>
              <a:rPr lang="es-CO" dirty="0">
                <a:solidFill>
                  <a:schemeClr val="accent4">
                    <a:lumMod val="50000"/>
                  </a:schemeClr>
                </a:solidFill>
              </a:rPr>
              <a:t>Clic en Forgot Password</a:t>
            </a:r>
          </a:p>
        </p:txBody>
      </p:sp>
      <p:sp>
        <p:nvSpPr>
          <p:cNvPr id="10" name="CuadroTexto 9">
            <a:extLst>
              <a:ext uri="{FF2B5EF4-FFF2-40B4-BE49-F238E27FC236}">
                <a16:creationId xmlns:a16="http://schemas.microsoft.com/office/drawing/2014/main" xmlns="" id="{3B67D19F-F7EA-42E5-BD8E-D2EE64593FEB}"/>
              </a:ext>
            </a:extLst>
          </p:cNvPr>
          <p:cNvSpPr txBox="1"/>
          <p:nvPr/>
        </p:nvSpPr>
        <p:spPr>
          <a:xfrm>
            <a:off x="6229087" y="4329379"/>
            <a:ext cx="3200107" cy="369332"/>
          </a:xfrm>
          <a:prstGeom prst="rect">
            <a:avLst/>
          </a:prstGeom>
          <a:noFill/>
        </p:spPr>
        <p:txBody>
          <a:bodyPr wrap="none" rtlCol="0">
            <a:spAutoFit/>
          </a:bodyPr>
          <a:lstStyle/>
          <a:p>
            <a:r>
              <a:rPr lang="es-CO" dirty="0">
                <a:solidFill>
                  <a:schemeClr val="accent4">
                    <a:lumMod val="50000"/>
                  </a:schemeClr>
                </a:solidFill>
              </a:rPr>
              <a:t>Ingresar usuario y clic en submit</a:t>
            </a:r>
          </a:p>
        </p:txBody>
      </p:sp>
      <p:sp>
        <p:nvSpPr>
          <p:cNvPr id="11" name="CuadroTexto 10">
            <a:extLst>
              <a:ext uri="{FF2B5EF4-FFF2-40B4-BE49-F238E27FC236}">
                <a16:creationId xmlns:a16="http://schemas.microsoft.com/office/drawing/2014/main" xmlns="" id="{FF750213-9B17-416F-A0C3-DF13107E0778}"/>
              </a:ext>
            </a:extLst>
          </p:cNvPr>
          <p:cNvSpPr txBox="1"/>
          <p:nvPr/>
        </p:nvSpPr>
        <p:spPr>
          <a:xfrm>
            <a:off x="6960973" y="5700584"/>
            <a:ext cx="2730299" cy="369332"/>
          </a:xfrm>
          <a:prstGeom prst="rect">
            <a:avLst/>
          </a:prstGeom>
          <a:noFill/>
        </p:spPr>
        <p:txBody>
          <a:bodyPr wrap="none" rtlCol="0">
            <a:spAutoFit/>
          </a:bodyPr>
          <a:lstStyle/>
          <a:p>
            <a:r>
              <a:rPr lang="es-CO" dirty="0">
                <a:solidFill>
                  <a:schemeClr val="accent4">
                    <a:lumMod val="50000"/>
                  </a:schemeClr>
                </a:solidFill>
              </a:rPr>
              <a:t>Verificar correo electrónico</a:t>
            </a:r>
          </a:p>
        </p:txBody>
      </p:sp>
    </p:spTree>
    <p:extLst>
      <p:ext uri="{BB962C8B-B14F-4D97-AF65-F5344CB8AC3E}">
        <p14:creationId xmlns:p14="http://schemas.microsoft.com/office/powerpoint/2010/main" val="509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053EE41B-52BF-4AEE-9A65-8D48F8D50B2E}"/>
              </a:ext>
            </a:extLst>
          </p:cNvPr>
          <p:cNvSpPr txBox="1">
            <a:spLocks/>
          </p:cNvSpPr>
          <p:nvPr/>
        </p:nvSpPr>
        <p:spPr>
          <a:xfrm>
            <a:off x="1770763" y="1128289"/>
            <a:ext cx="8596668" cy="653143"/>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dirty="0">
                <a:solidFill>
                  <a:schemeClr val="bg1"/>
                </a:solidFill>
              </a:rPr>
              <a:t>Paso 3. Cambio de Contraseña.</a:t>
            </a:r>
            <a:r>
              <a:rPr lang="es-CO" dirty="0"/>
              <a:t/>
            </a:r>
            <a:br>
              <a:rPr lang="es-CO" dirty="0"/>
            </a:br>
            <a:endParaRPr lang="es-CO" dirty="0"/>
          </a:p>
        </p:txBody>
      </p:sp>
      <p:pic>
        <p:nvPicPr>
          <p:cNvPr id="5" name="Marcador de contenido 3">
            <a:extLst>
              <a:ext uri="{FF2B5EF4-FFF2-40B4-BE49-F238E27FC236}">
                <a16:creationId xmlns:a16="http://schemas.microsoft.com/office/drawing/2014/main" xmlns="" id="{FFEF7A3D-7BBD-436B-8125-A4AD39147099}"/>
              </a:ext>
            </a:extLst>
          </p:cNvPr>
          <p:cNvPicPr>
            <a:picLocks noChangeAspect="1"/>
          </p:cNvPicPr>
          <p:nvPr/>
        </p:nvPicPr>
        <p:blipFill>
          <a:blip r:embed="rId2"/>
          <a:stretch>
            <a:fillRect/>
          </a:stretch>
        </p:blipFill>
        <p:spPr>
          <a:xfrm>
            <a:off x="595140" y="1930400"/>
            <a:ext cx="5614903" cy="1585097"/>
          </a:xfrm>
          <a:prstGeom prst="rect">
            <a:avLst/>
          </a:prstGeom>
        </p:spPr>
      </p:pic>
      <p:pic>
        <p:nvPicPr>
          <p:cNvPr id="6" name="Imagen 5">
            <a:extLst>
              <a:ext uri="{FF2B5EF4-FFF2-40B4-BE49-F238E27FC236}">
                <a16:creationId xmlns:a16="http://schemas.microsoft.com/office/drawing/2014/main" xmlns="" id="{D3131FCB-B207-4314-A598-133B6574E7B7}"/>
              </a:ext>
            </a:extLst>
          </p:cNvPr>
          <p:cNvPicPr>
            <a:picLocks noChangeAspect="1"/>
          </p:cNvPicPr>
          <p:nvPr/>
        </p:nvPicPr>
        <p:blipFill>
          <a:blip r:embed="rId3"/>
          <a:stretch>
            <a:fillRect/>
          </a:stretch>
        </p:blipFill>
        <p:spPr>
          <a:xfrm>
            <a:off x="1532515" y="3864173"/>
            <a:ext cx="5614903" cy="1865538"/>
          </a:xfrm>
          <a:prstGeom prst="rect">
            <a:avLst/>
          </a:prstGeom>
        </p:spPr>
      </p:pic>
      <p:sp>
        <p:nvSpPr>
          <p:cNvPr id="7" name="CuadroTexto 6">
            <a:extLst>
              <a:ext uri="{FF2B5EF4-FFF2-40B4-BE49-F238E27FC236}">
                <a16:creationId xmlns:a16="http://schemas.microsoft.com/office/drawing/2014/main" xmlns="" id="{64B190DF-C3E5-4BB4-9217-374E4CAB4892}"/>
              </a:ext>
            </a:extLst>
          </p:cNvPr>
          <p:cNvSpPr txBox="1"/>
          <p:nvPr/>
        </p:nvSpPr>
        <p:spPr>
          <a:xfrm>
            <a:off x="7930333" y="2663701"/>
            <a:ext cx="3205558" cy="369332"/>
          </a:xfrm>
          <a:prstGeom prst="rect">
            <a:avLst/>
          </a:prstGeom>
          <a:noFill/>
        </p:spPr>
        <p:txBody>
          <a:bodyPr wrap="none" rtlCol="0">
            <a:spAutoFit/>
          </a:bodyPr>
          <a:lstStyle/>
          <a:p>
            <a:r>
              <a:rPr lang="es-CO" dirty="0">
                <a:solidFill>
                  <a:schemeClr val="accent4">
                    <a:lumMod val="50000"/>
                  </a:schemeClr>
                </a:solidFill>
              </a:rPr>
              <a:t>Clic en la </a:t>
            </a:r>
            <a:r>
              <a:rPr lang="es-CO" dirty="0" err="1">
                <a:solidFill>
                  <a:schemeClr val="accent4">
                    <a:lumMod val="50000"/>
                  </a:schemeClr>
                </a:solidFill>
              </a:rPr>
              <a:t>url</a:t>
            </a:r>
            <a:r>
              <a:rPr lang="es-CO" dirty="0">
                <a:solidFill>
                  <a:schemeClr val="accent4">
                    <a:lumMod val="50000"/>
                  </a:schemeClr>
                </a:solidFill>
              </a:rPr>
              <a:t> enviada a su correo</a:t>
            </a:r>
          </a:p>
        </p:txBody>
      </p:sp>
      <p:sp>
        <p:nvSpPr>
          <p:cNvPr id="8" name="CuadroTexto 7">
            <a:extLst>
              <a:ext uri="{FF2B5EF4-FFF2-40B4-BE49-F238E27FC236}">
                <a16:creationId xmlns:a16="http://schemas.microsoft.com/office/drawing/2014/main" xmlns="" id="{54F4A23E-1A72-4008-B3EF-35B8FDE28C41}"/>
              </a:ext>
            </a:extLst>
          </p:cNvPr>
          <p:cNvSpPr txBox="1"/>
          <p:nvPr/>
        </p:nvSpPr>
        <p:spPr>
          <a:xfrm>
            <a:off x="8456022" y="4625392"/>
            <a:ext cx="3205558" cy="646331"/>
          </a:xfrm>
          <a:prstGeom prst="rect">
            <a:avLst/>
          </a:prstGeom>
          <a:noFill/>
        </p:spPr>
        <p:txBody>
          <a:bodyPr wrap="square" rtlCol="0">
            <a:spAutoFit/>
          </a:bodyPr>
          <a:lstStyle/>
          <a:p>
            <a:r>
              <a:rPr lang="es-CO" dirty="0">
                <a:solidFill>
                  <a:schemeClr val="accent4">
                    <a:lumMod val="50000"/>
                  </a:schemeClr>
                </a:solidFill>
              </a:rPr>
              <a:t>Ingresar nueva contraseña y confirmar</a:t>
            </a:r>
          </a:p>
        </p:txBody>
      </p:sp>
      <p:sp>
        <p:nvSpPr>
          <p:cNvPr id="9" name="Flecha: a la derecha 8">
            <a:extLst>
              <a:ext uri="{FF2B5EF4-FFF2-40B4-BE49-F238E27FC236}">
                <a16:creationId xmlns:a16="http://schemas.microsoft.com/office/drawing/2014/main" xmlns="" id="{583CB6B9-420F-42FA-8D6D-752FFFBDDFBC}"/>
              </a:ext>
            </a:extLst>
          </p:cNvPr>
          <p:cNvSpPr/>
          <p:nvPr/>
        </p:nvSpPr>
        <p:spPr>
          <a:xfrm flipH="1">
            <a:off x="6276705" y="2686327"/>
            <a:ext cx="1465214"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 name="Flecha: a la derecha 9">
            <a:extLst>
              <a:ext uri="{FF2B5EF4-FFF2-40B4-BE49-F238E27FC236}">
                <a16:creationId xmlns:a16="http://schemas.microsoft.com/office/drawing/2014/main" xmlns="" id="{FB049755-8D94-4AD5-A3A2-232088E17B3F}"/>
              </a:ext>
            </a:extLst>
          </p:cNvPr>
          <p:cNvSpPr/>
          <p:nvPr/>
        </p:nvSpPr>
        <p:spPr>
          <a:xfrm flipH="1">
            <a:off x="7009312" y="4763892"/>
            <a:ext cx="1301558"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4759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221EDF6-BEE4-42A0-9312-BB5832B5EF4D}"/>
              </a:ext>
            </a:extLst>
          </p:cNvPr>
          <p:cNvSpPr txBox="1">
            <a:spLocks/>
          </p:cNvSpPr>
          <p:nvPr/>
        </p:nvSpPr>
        <p:spPr>
          <a:xfrm>
            <a:off x="1253068" y="762000"/>
            <a:ext cx="8596668" cy="1168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dirty="0">
                <a:solidFill>
                  <a:schemeClr val="bg1"/>
                </a:solidFill>
              </a:rPr>
              <a:t>4. Ingresar</a:t>
            </a:r>
          </a:p>
        </p:txBody>
      </p:sp>
      <p:pic>
        <p:nvPicPr>
          <p:cNvPr id="6" name="Imagen 5">
            <a:extLst>
              <a:ext uri="{FF2B5EF4-FFF2-40B4-BE49-F238E27FC236}">
                <a16:creationId xmlns:a16="http://schemas.microsoft.com/office/drawing/2014/main" xmlns="" id="{B65664CF-5658-4D33-B518-308D277F0239}"/>
              </a:ext>
            </a:extLst>
          </p:cNvPr>
          <p:cNvPicPr>
            <a:picLocks noChangeAspect="1"/>
          </p:cNvPicPr>
          <p:nvPr/>
        </p:nvPicPr>
        <p:blipFill>
          <a:blip r:embed="rId2"/>
          <a:stretch>
            <a:fillRect/>
          </a:stretch>
        </p:blipFill>
        <p:spPr>
          <a:xfrm>
            <a:off x="1608666" y="1724297"/>
            <a:ext cx="10194163" cy="4223657"/>
          </a:xfrm>
          <a:prstGeom prst="rect">
            <a:avLst/>
          </a:prstGeom>
        </p:spPr>
      </p:pic>
      <p:sp>
        <p:nvSpPr>
          <p:cNvPr id="7" name="CuadroTexto 6">
            <a:extLst>
              <a:ext uri="{FF2B5EF4-FFF2-40B4-BE49-F238E27FC236}">
                <a16:creationId xmlns:a16="http://schemas.microsoft.com/office/drawing/2014/main" xmlns="" id="{44E9D47D-B4D5-4347-B978-0845A71E28E3}"/>
              </a:ext>
            </a:extLst>
          </p:cNvPr>
          <p:cNvSpPr txBox="1"/>
          <p:nvPr/>
        </p:nvSpPr>
        <p:spPr>
          <a:xfrm>
            <a:off x="4681615" y="4128055"/>
            <a:ext cx="5901719" cy="646331"/>
          </a:xfrm>
          <a:prstGeom prst="rect">
            <a:avLst/>
          </a:prstGeom>
          <a:noFill/>
        </p:spPr>
        <p:txBody>
          <a:bodyPr wrap="square" rtlCol="0">
            <a:spAutoFit/>
          </a:bodyPr>
          <a:lstStyle/>
          <a:p>
            <a:pPr algn="just"/>
            <a:r>
              <a:rPr lang="es-CO" b="1" dirty="0">
                <a:solidFill>
                  <a:schemeClr val="bg1"/>
                </a:solidFill>
              </a:rPr>
              <a:t>CUANDO LE APAREZCA ESTA PANTALLA USTED HA</a:t>
            </a:r>
          </a:p>
          <a:p>
            <a:pPr algn="just"/>
            <a:r>
              <a:rPr lang="es-CO" b="1" dirty="0">
                <a:solidFill>
                  <a:schemeClr val="bg1"/>
                </a:solidFill>
              </a:rPr>
              <a:t>INGRESADO A HARMONY</a:t>
            </a:r>
          </a:p>
        </p:txBody>
      </p:sp>
    </p:spTree>
    <p:extLst>
      <p:ext uri="{BB962C8B-B14F-4D97-AF65-F5344CB8AC3E}">
        <p14:creationId xmlns:p14="http://schemas.microsoft.com/office/powerpoint/2010/main" val="19090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4D7938F5-9F31-4B98-ABD2-321E657F7C7A}"/>
              </a:ext>
            </a:extLst>
          </p:cNvPr>
          <p:cNvSpPr txBox="1">
            <a:spLocks/>
          </p:cNvSpPr>
          <p:nvPr/>
        </p:nvSpPr>
        <p:spPr>
          <a:xfrm>
            <a:off x="1337735" y="795867"/>
            <a:ext cx="8596668" cy="1168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dirty="0">
                <a:solidFill>
                  <a:schemeClr val="bg1"/>
                </a:solidFill>
              </a:rPr>
              <a:t>4. Ingresar</a:t>
            </a:r>
          </a:p>
        </p:txBody>
      </p:sp>
      <p:sp>
        <p:nvSpPr>
          <p:cNvPr id="5" name="CuadroTexto 4">
            <a:extLst>
              <a:ext uri="{FF2B5EF4-FFF2-40B4-BE49-F238E27FC236}">
                <a16:creationId xmlns:a16="http://schemas.microsoft.com/office/drawing/2014/main" xmlns="" id="{BCDA5F80-2288-4494-BCEE-D1848C39A1A1}"/>
              </a:ext>
            </a:extLst>
          </p:cNvPr>
          <p:cNvSpPr txBox="1"/>
          <p:nvPr/>
        </p:nvSpPr>
        <p:spPr>
          <a:xfrm>
            <a:off x="518984" y="1871134"/>
            <a:ext cx="4903202" cy="369332"/>
          </a:xfrm>
          <a:prstGeom prst="rect">
            <a:avLst/>
          </a:prstGeom>
          <a:noFill/>
        </p:spPr>
        <p:txBody>
          <a:bodyPr wrap="none" rtlCol="0">
            <a:spAutoFit/>
          </a:bodyPr>
          <a:lstStyle/>
          <a:p>
            <a:r>
              <a:rPr lang="es-CO" dirty="0">
                <a:solidFill>
                  <a:schemeClr val="accent1">
                    <a:lumMod val="50000"/>
                  </a:schemeClr>
                </a:solidFill>
              </a:rPr>
              <a:t>Ingresar el con el designador OACI del aeropuerto </a:t>
            </a:r>
          </a:p>
        </p:txBody>
      </p:sp>
      <p:pic>
        <p:nvPicPr>
          <p:cNvPr id="6" name="Marcador de contenido 3">
            <a:extLst>
              <a:ext uri="{FF2B5EF4-FFF2-40B4-BE49-F238E27FC236}">
                <a16:creationId xmlns:a16="http://schemas.microsoft.com/office/drawing/2014/main" xmlns="" id="{F5D2F37D-2F2F-4901-A4B7-4F535CEC7C3C}"/>
              </a:ext>
            </a:extLst>
          </p:cNvPr>
          <p:cNvPicPr>
            <a:picLocks noChangeAspect="1"/>
          </p:cNvPicPr>
          <p:nvPr/>
        </p:nvPicPr>
        <p:blipFill>
          <a:blip r:embed="rId2"/>
          <a:stretch>
            <a:fillRect/>
          </a:stretch>
        </p:blipFill>
        <p:spPr>
          <a:xfrm>
            <a:off x="1149531" y="2321133"/>
            <a:ext cx="7998065" cy="3591988"/>
          </a:xfrm>
          <a:prstGeom prst="rect">
            <a:avLst/>
          </a:prstGeom>
        </p:spPr>
      </p:pic>
    </p:spTree>
    <p:extLst>
      <p:ext uri="{BB962C8B-B14F-4D97-AF65-F5344CB8AC3E}">
        <p14:creationId xmlns:p14="http://schemas.microsoft.com/office/powerpoint/2010/main" val="115581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34F22603-3F40-441A-B2F5-9FA382E6F208}"/>
              </a:ext>
            </a:extLst>
          </p:cNvPr>
          <p:cNvSpPr txBox="1">
            <a:spLocks/>
          </p:cNvSpPr>
          <p:nvPr/>
        </p:nvSpPr>
        <p:spPr>
          <a:xfrm>
            <a:off x="3268134" y="982133"/>
            <a:ext cx="8596668" cy="6869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dirty="0">
                <a:solidFill>
                  <a:schemeClr val="bg1"/>
                </a:solidFill>
              </a:rPr>
              <a:t>6.Acceda al Aplicativo y Aeropuerto.</a:t>
            </a:r>
          </a:p>
        </p:txBody>
      </p:sp>
      <p:pic>
        <p:nvPicPr>
          <p:cNvPr id="5" name="Imagen 4">
            <a:extLst>
              <a:ext uri="{FF2B5EF4-FFF2-40B4-BE49-F238E27FC236}">
                <a16:creationId xmlns:a16="http://schemas.microsoft.com/office/drawing/2014/main" xmlns="" id="{E10ABC97-C818-4CBA-A654-62769198C195}"/>
              </a:ext>
            </a:extLst>
          </p:cNvPr>
          <p:cNvPicPr>
            <a:picLocks noChangeAspect="1"/>
          </p:cNvPicPr>
          <p:nvPr/>
        </p:nvPicPr>
        <p:blipFill>
          <a:blip r:embed="rId2"/>
          <a:stretch>
            <a:fillRect/>
          </a:stretch>
        </p:blipFill>
        <p:spPr>
          <a:xfrm>
            <a:off x="965200" y="1741714"/>
            <a:ext cx="10532534" cy="4134153"/>
          </a:xfrm>
          <a:prstGeom prst="rect">
            <a:avLst/>
          </a:prstGeom>
        </p:spPr>
      </p:pic>
    </p:spTree>
    <p:extLst>
      <p:ext uri="{BB962C8B-B14F-4D97-AF65-F5344CB8AC3E}">
        <p14:creationId xmlns:p14="http://schemas.microsoft.com/office/powerpoint/2010/main" val="357086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00F67C-1DFD-4C0C-AA74-AF11442565D5}"/>
              </a:ext>
            </a:extLst>
          </p:cNvPr>
          <p:cNvSpPr>
            <a:spLocks noGrp="1"/>
          </p:cNvSpPr>
          <p:nvPr>
            <p:ph type="ctrTitle"/>
          </p:nvPr>
        </p:nvSpPr>
        <p:spPr>
          <a:xfrm>
            <a:off x="304801" y="1742134"/>
            <a:ext cx="10996087" cy="970744"/>
          </a:xfrm>
        </p:spPr>
        <p:txBody>
          <a:bodyPr>
            <a:normAutofit/>
          </a:bodyPr>
          <a:lstStyle/>
          <a:p>
            <a:pPr algn="just"/>
            <a:r>
              <a:rPr lang="es-CO" sz="1600" b="0" dirty="0"/>
              <a:t>El Grupo de Gestión de Afluencia Tránsito Aéreo y Capacidad – ATFCM, se permite informar de la implementación de la Versión 7.0 del Sistema Metron Harmony. El cual con sus nuevas funcionalidades y beneficios, permite a los usuarios tener un entorno agradable</a:t>
            </a:r>
          </a:p>
        </p:txBody>
      </p:sp>
      <p:sp>
        <p:nvSpPr>
          <p:cNvPr id="3" name="Subtítulo 2">
            <a:extLst>
              <a:ext uri="{FF2B5EF4-FFF2-40B4-BE49-F238E27FC236}">
                <a16:creationId xmlns:a16="http://schemas.microsoft.com/office/drawing/2014/main" xmlns="" id="{BC6E1B58-59AF-4035-8ED1-479A85224124}"/>
              </a:ext>
            </a:extLst>
          </p:cNvPr>
          <p:cNvSpPr>
            <a:spLocks noGrp="1"/>
          </p:cNvSpPr>
          <p:nvPr>
            <p:ph type="subTitle" idx="1"/>
          </p:nvPr>
        </p:nvSpPr>
        <p:spPr>
          <a:xfrm>
            <a:off x="374470" y="2921256"/>
            <a:ext cx="10926418" cy="1223867"/>
          </a:xfrm>
        </p:spPr>
        <p:txBody>
          <a:bodyPr/>
          <a:lstStyle/>
          <a:p>
            <a:pPr algn="l"/>
            <a:r>
              <a:rPr lang="es-CO" b="1" dirty="0">
                <a:solidFill>
                  <a:schemeClr val="tx2"/>
                </a:solidFill>
              </a:rPr>
              <a:t>Beneficios:</a:t>
            </a:r>
            <a:endParaRPr lang="es-CO" sz="1400" b="1" dirty="0">
              <a:solidFill>
                <a:schemeClr val="tx2"/>
              </a:solidFill>
            </a:endParaRPr>
          </a:p>
          <a:p>
            <a:pPr marL="285750" indent="-285750" algn="l">
              <a:buFont typeface="Wingdings" panose="05000000000000000000" pitchFamily="2" charset="2"/>
              <a:buChar char="Ø"/>
            </a:pPr>
            <a:r>
              <a:rPr lang="es-CO" b="1" dirty="0">
                <a:solidFill>
                  <a:schemeClr val="tx2"/>
                </a:solidFill>
              </a:rPr>
              <a:t>Menús desplegables de selección de módulo para </a:t>
            </a:r>
            <a:r>
              <a:rPr lang="es-CO" b="1" dirty="0" smtClean="0">
                <a:solidFill>
                  <a:schemeClr val="tx2"/>
                </a:solidFill>
              </a:rPr>
              <a:t>aeropuerto. </a:t>
            </a:r>
            <a:endParaRPr lang="es-CO" b="1" dirty="0">
              <a:solidFill>
                <a:schemeClr val="tx2"/>
              </a:solidFill>
            </a:endParaRPr>
          </a:p>
          <a:p>
            <a:pPr marL="269875" algn="l"/>
            <a:r>
              <a:rPr lang="es-CO" sz="1400" dirty="0">
                <a:solidFill>
                  <a:schemeClr val="tx2"/>
                </a:solidFill>
              </a:rPr>
              <a:t>En la parte superior de la pantalla se encuentra el menú del módulo y el menú desplegable de selección de elemento (</a:t>
            </a:r>
            <a:r>
              <a:rPr lang="es-CO" sz="1400" dirty="0" smtClean="0">
                <a:solidFill>
                  <a:schemeClr val="tx2"/>
                </a:solidFill>
              </a:rPr>
              <a:t>aeropuerto), </a:t>
            </a:r>
            <a:r>
              <a:rPr lang="es-CO" sz="1400" dirty="0">
                <a:solidFill>
                  <a:schemeClr val="tx2"/>
                </a:solidFill>
              </a:rPr>
              <a:t>es decir Seleccionar campo de Aeropuerto </a:t>
            </a:r>
            <a:r>
              <a:rPr lang="es-CO" sz="1400" dirty="0" smtClean="0">
                <a:solidFill>
                  <a:schemeClr val="tx2"/>
                </a:solidFill>
              </a:rPr>
              <a:t> </a:t>
            </a:r>
            <a:r>
              <a:rPr lang="es-CO" sz="1400" dirty="0">
                <a:solidFill>
                  <a:schemeClr val="tx2"/>
                </a:solidFill>
              </a:rPr>
              <a:t>(ver Figura). Esto se utilizará para abrir la Lista de vuelos, ventana de cumplimiento con la hora calculada de fuera calzos, modo de edición (es decir, todas las vistas de vuelo y TMI) y el gráfico de demanda para el aeropuerto seleccionado. </a:t>
            </a:r>
          </a:p>
        </p:txBody>
      </p:sp>
      <p:sp>
        <p:nvSpPr>
          <p:cNvPr id="5" name="Rectángulo 4">
            <a:extLst>
              <a:ext uri="{FF2B5EF4-FFF2-40B4-BE49-F238E27FC236}">
                <a16:creationId xmlns:a16="http://schemas.microsoft.com/office/drawing/2014/main" xmlns="" id="{F120BD9D-1FE3-4378-828F-7819132AC2C4}"/>
              </a:ext>
            </a:extLst>
          </p:cNvPr>
          <p:cNvSpPr/>
          <p:nvPr/>
        </p:nvSpPr>
        <p:spPr>
          <a:xfrm>
            <a:off x="3468405" y="796346"/>
            <a:ext cx="9037103" cy="954107"/>
          </a:xfrm>
          <a:prstGeom prst="rect">
            <a:avLst/>
          </a:prstGeom>
        </p:spPr>
        <p:txBody>
          <a:bodyPr wrap="square">
            <a:spAutoFit/>
          </a:bodyPr>
          <a:lstStyle/>
          <a:p>
            <a:pPr algn="ctr"/>
            <a:r>
              <a:rPr lang="es-CO" sz="2800" dirty="0">
                <a:solidFill>
                  <a:schemeClr val="bg1"/>
                </a:solidFill>
                <a:latin typeface="Montserrat"/>
              </a:rPr>
              <a:t>Implementación de la Versión 7.0 del Sistema Metron Harmony</a:t>
            </a:r>
            <a:endParaRPr lang="es-CO" sz="2800" b="0" i="0" dirty="0">
              <a:solidFill>
                <a:schemeClr val="bg1"/>
              </a:solidFill>
              <a:effectLst/>
              <a:latin typeface="Montserrat"/>
            </a:endParaRPr>
          </a:p>
        </p:txBody>
      </p:sp>
      <p:pic>
        <p:nvPicPr>
          <p:cNvPr id="6" name="Imagen 5">
            <a:extLst>
              <a:ext uri="{FF2B5EF4-FFF2-40B4-BE49-F238E27FC236}">
                <a16:creationId xmlns:a16="http://schemas.microsoft.com/office/drawing/2014/main" xmlns="" id="{829AD29F-6496-4357-9350-A883CAF19FB7}"/>
              </a:ext>
            </a:extLst>
          </p:cNvPr>
          <p:cNvPicPr>
            <a:picLocks noChangeAspect="1"/>
          </p:cNvPicPr>
          <p:nvPr/>
        </p:nvPicPr>
        <p:blipFill>
          <a:blip r:embed="rId2"/>
          <a:stretch>
            <a:fillRect/>
          </a:stretch>
        </p:blipFill>
        <p:spPr>
          <a:xfrm>
            <a:off x="4408931" y="4353501"/>
            <a:ext cx="4290932" cy="1629288"/>
          </a:xfrm>
          <a:prstGeom prst="rect">
            <a:avLst/>
          </a:prstGeom>
        </p:spPr>
      </p:pic>
    </p:spTree>
    <p:extLst>
      <p:ext uri="{BB962C8B-B14F-4D97-AF65-F5344CB8AC3E}">
        <p14:creationId xmlns:p14="http://schemas.microsoft.com/office/powerpoint/2010/main" val="265943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3E3AA100-489D-44A8-8FC0-730ACC9A9A89}"/>
              </a:ext>
            </a:extLst>
          </p:cNvPr>
          <p:cNvSpPr txBox="1">
            <a:spLocks/>
          </p:cNvSpPr>
          <p:nvPr/>
        </p:nvSpPr>
        <p:spPr>
          <a:xfrm>
            <a:off x="3187338" y="869460"/>
            <a:ext cx="9353005" cy="1133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sz="2400" dirty="0">
                <a:solidFill>
                  <a:schemeClr val="bg1"/>
                </a:solidFill>
              </a:rPr>
              <a:t>7. Botones y controles de la barra de herramientas principal</a:t>
            </a:r>
          </a:p>
        </p:txBody>
      </p:sp>
      <p:pic>
        <p:nvPicPr>
          <p:cNvPr id="6" name="Marcador de contenido 3">
            <a:extLst>
              <a:ext uri="{FF2B5EF4-FFF2-40B4-BE49-F238E27FC236}">
                <a16:creationId xmlns:a16="http://schemas.microsoft.com/office/drawing/2014/main" xmlns="" id="{EF94B39F-ACD5-4FAF-A245-407CF90FE3C4}"/>
              </a:ext>
            </a:extLst>
          </p:cNvPr>
          <p:cNvPicPr>
            <a:picLocks noChangeAspect="1"/>
          </p:cNvPicPr>
          <p:nvPr/>
        </p:nvPicPr>
        <p:blipFill>
          <a:blip r:embed="rId2"/>
          <a:stretch>
            <a:fillRect/>
          </a:stretch>
        </p:blipFill>
        <p:spPr>
          <a:xfrm>
            <a:off x="3498652" y="1890623"/>
            <a:ext cx="5061873" cy="3978954"/>
          </a:xfrm>
          <a:prstGeom prst="rect">
            <a:avLst/>
          </a:prstGeom>
        </p:spPr>
      </p:pic>
    </p:spTree>
    <p:extLst>
      <p:ext uri="{BB962C8B-B14F-4D97-AF65-F5344CB8AC3E}">
        <p14:creationId xmlns:p14="http://schemas.microsoft.com/office/powerpoint/2010/main" val="113247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extLst>
              <a:ext uri="{FF2B5EF4-FFF2-40B4-BE49-F238E27FC236}">
                <a16:creationId xmlns:a16="http://schemas.microsoft.com/office/drawing/2014/main" xmlns="" id="{B0C4A433-6874-482A-8112-5347A78F077E}"/>
              </a:ext>
            </a:extLst>
          </p:cNvPr>
          <p:cNvPicPr>
            <a:picLocks noChangeAspect="1"/>
          </p:cNvPicPr>
          <p:nvPr/>
        </p:nvPicPr>
        <p:blipFill>
          <a:blip r:embed="rId2"/>
          <a:stretch>
            <a:fillRect/>
          </a:stretch>
        </p:blipFill>
        <p:spPr>
          <a:xfrm>
            <a:off x="3361038" y="1865931"/>
            <a:ext cx="5260448" cy="4047189"/>
          </a:xfrm>
          <a:prstGeom prst="rect">
            <a:avLst/>
          </a:prstGeom>
        </p:spPr>
      </p:pic>
      <p:sp>
        <p:nvSpPr>
          <p:cNvPr id="6" name="Título 1">
            <a:extLst>
              <a:ext uri="{FF2B5EF4-FFF2-40B4-BE49-F238E27FC236}">
                <a16:creationId xmlns:a16="http://schemas.microsoft.com/office/drawing/2014/main" xmlns="" id="{898ABD5E-44E8-4F6C-B7D9-1208355A330C}"/>
              </a:ext>
            </a:extLst>
          </p:cNvPr>
          <p:cNvSpPr txBox="1">
            <a:spLocks/>
          </p:cNvSpPr>
          <p:nvPr/>
        </p:nvSpPr>
        <p:spPr>
          <a:xfrm>
            <a:off x="3187338" y="869460"/>
            <a:ext cx="9353005" cy="1133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sz="2400" dirty="0">
                <a:solidFill>
                  <a:schemeClr val="bg1"/>
                </a:solidFill>
              </a:rPr>
              <a:t>8. Botones y controles de la barra de herramientas principal</a:t>
            </a:r>
          </a:p>
        </p:txBody>
      </p:sp>
    </p:spTree>
    <p:extLst>
      <p:ext uri="{BB962C8B-B14F-4D97-AF65-F5344CB8AC3E}">
        <p14:creationId xmlns:p14="http://schemas.microsoft.com/office/powerpoint/2010/main" val="187516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0C3D91-A524-479B-A631-684DD7CE6544}"/>
              </a:ext>
            </a:extLst>
          </p:cNvPr>
          <p:cNvSpPr txBox="1">
            <a:spLocks/>
          </p:cNvSpPr>
          <p:nvPr/>
        </p:nvSpPr>
        <p:spPr>
          <a:xfrm>
            <a:off x="2340671" y="835594"/>
            <a:ext cx="9353005" cy="1133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sz="3200" dirty="0">
                <a:solidFill>
                  <a:schemeClr val="bg1"/>
                </a:solidFill>
              </a:rPr>
              <a:t>9. Gráfico de la Demanda</a:t>
            </a:r>
          </a:p>
        </p:txBody>
      </p:sp>
      <p:sp>
        <p:nvSpPr>
          <p:cNvPr id="3" name="CuadroTexto 2">
            <a:extLst>
              <a:ext uri="{FF2B5EF4-FFF2-40B4-BE49-F238E27FC236}">
                <a16:creationId xmlns:a16="http://schemas.microsoft.com/office/drawing/2014/main" xmlns="" id="{C1A45613-F9CB-443B-842E-DB8165B14DFA}"/>
              </a:ext>
            </a:extLst>
          </p:cNvPr>
          <p:cNvSpPr txBox="1"/>
          <p:nvPr/>
        </p:nvSpPr>
        <p:spPr>
          <a:xfrm>
            <a:off x="383177" y="1969107"/>
            <a:ext cx="9133356" cy="369332"/>
          </a:xfrm>
          <a:prstGeom prst="rect">
            <a:avLst/>
          </a:prstGeom>
          <a:noFill/>
        </p:spPr>
        <p:txBody>
          <a:bodyPr wrap="square" rtlCol="0">
            <a:spAutoFit/>
          </a:bodyPr>
          <a:lstStyle/>
          <a:p>
            <a:r>
              <a:rPr lang="es-CO" dirty="0">
                <a:solidFill>
                  <a:schemeClr val="bg2">
                    <a:lumMod val="10000"/>
                  </a:schemeClr>
                </a:solidFill>
              </a:rPr>
              <a:t>Con la opción</a:t>
            </a:r>
            <a:r>
              <a:rPr lang="es-CO" dirty="0"/>
              <a:t>           </a:t>
            </a:r>
            <a:r>
              <a:rPr lang="es-CO" dirty="0">
                <a:solidFill>
                  <a:schemeClr val="bg2">
                    <a:lumMod val="10000"/>
                  </a:schemeClr>
                </a:solidFill>
              </a:rPr>
              <a:t>podrán visualizar la demanda proyecta para el día operacional</a:t>
            </a:r>
          </a:p>
        </p:txBody>
      </p:sp>
      <p:pic>
        <p:nvPicPr>
          <p:cNvPr id="4" name="Imagen 3">
            <a:extLst>
              <a:ext uri="{FF2B5EF4-FFF2-40B4-BE49-F238E27FC236}">
                <a16:creationId xmlns:a16="http://schemas.microsoft.com/office/drawing/2014/main" xmlns="" id="{058CB52F-43C6-4907-B71D-6D8E35266B78}"/>
              </a:ext>
            </a:extLst>
          </p:cNvPr>
          <p:cNvPicPr>
            <a:picLocks noChangeAspect="1"/>
          </p:cNvPicPr>
          <p:nvPr/>
        </p:nvPicPr>
        <p:blipFill>
          <a:blip r:embed="rId2"/>
          <a:stretch>
            <a:fillRect/>
          </a:stretch>
        </p:blipFill>
        <p:spPr>
          <a:xfrm>
            <a:off x="1782436" y="2034706"/>
            <a:ext cx="429300" cy="303733"/>
          </a:xfrm>
          <a:prstGeom prst="rect">
            <a:avLst/>
          </a:prstGeom>
        </p:spPr>
      </p:pic>
      <p:pic>
        <p:nvPicPr>
          <p:cNvPr id="5" name="Marcador de contenido 3">
            <a:extLst>
              <a:ext uri="{FF2B5EF4-FFF2-40B4-BE49-F238E27FC236}">
                <a16:creationId xmlns:a16="http://schemas.microsoft.com/office/drawing/2014/main" xmlns="" id="{F6EAE024-2D23-44D0-973A-F709BFFA96BC}"/>
              </a:ext>
            </a:extLst>
          </p:cNvPr>
          <p:cNvPicPr>
            <a:picLocks noChangeAspect="1"/>
          </p:cNvPicPr>
          <p:nvPr/>
        </p:nvPicPr>
        <p:blipFill>
          <a:blip r:embed="rId3"/>
          <a:stretch>
            <a:fillRect/>
          </a:stretch>
        </p:blipFill>
        <p:spPr>
          <a:xfrm>
            <a:off x="1959429" y="2399751"/>
            <a:ext cx="6457178" cy="3487243"/>
          </a:xfrm>
          <a:prstGeom prst="rect">
            <a:avLst/>
          </a:prstGeom>
        </p:spPr>
      </p:pic>
    </p:spTree>
    <p:extLst>
      <p:ext uri="{BB962C8B-B14F-4D97-AF65-F5344CB8AC3E}">
        <p14:creationId xmlns:p14="http://schemas.microsoft.com/office/powerpoint/2010/main" val="1705079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F00F64-1748-41A9-8095-21391BC0B43E}"/>
              </a:ext>
            </a:extLst>
          </p:cNvPr>
          <p:cNvSpPr txBox="1">
            <a:spLocks/>
          </p:cNvSpPr>
          <p:nvPr/>
        </p:nvSpPr>
        <p:spPr>
          <a:xfrm>
            <a:off x="2895601" y="795867"/>
            <a:ext cx="9414932" cy="132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r>
              <a:rPr lang="es-CO" sz="3000" dirty="0">
                <a:solidFill>
                  <a:schemeClr val="bg1"/>
                </a:solidFill>
              </a:rPr>
              <a:t>10. Ayuda en </a:t>
            </a:r>
            <a:r>
              <a:rPr lang="es-CO" sz="3000">
                <a:solidFill>
                  <a:schemeClr val="bg1"/>
                </a:solidFill>
              </a:rPr>
              <a:t>línea sobre </a:t>
            </a:r>
            <a:r>
              <a:rPr lang="es-CO" sz="3000" dirty="0">
                <a:solidFill>
                  <a:schemeClr val="bg1"/>
                </a:solidFill>
              </a:rPr>
              <a:t>Harmony por Internet</a:t>
            </a:r>
          </a:p>
        </p:txBody>
      </p:sp>
      <p:pic>
        <p:nvPicPr>
          <p:cNvPr id="3" name="Marcador de contenido 3">
            <a:extLst>
              <a:ext uri="{FF2B5EF4-FFF2-40B4-BE49-F238E27FC236}">
                <a16:creationId xmlns:a16="http://schemas.microsoft.com/office/drawing/2014/main" xmlns="" id="{344186E3-9CAB-4400-8D2E-74D2F0FE2A13}"/>
              </a:ext>
            </a:extLst>
          </p:cNvPr>
          <p:cNvPicPr>
            <a:picLocks noChangeAspect="1"/>
          </p:cNvPicPr>
          <p:nvPr/>
        </p:nvPicPr>
        <p:blipFill>
          <a:blip r:embed="rId2"/>
          <a:stretch>
            <a:fillRect/>
          </a:stretch>
        </p:blipFill>
        <p:spPr>
          <a:xfrm>
            <a:off x="724384" y="1852023"/>
            <a:ext cx="5545126" cy="1491867"/>
          </a:xfrm>
          <a:prstGeom prst="rect">
            <a:avLst/>
          </a:prstGeom>
        </p:spPr>
      </p:pic>
      <p:pic>
        <p:nvPicPr>
          <p:cNvPr id="4" name="Imagen 3">
            <a:extLst>
              <a:ext uri="{FF2B5EF4-FFF2-40B4-BE49-F238E27FC236}">
                <a16:creationId xmlns:a16="http://schemas.microsoft.com/office/drawing/2014/main" xmlns="" id="{B3971A62-4697-4AA6-8A30-0C5FE4279314}"/>
              </a:ext>
            </a:extLst>
          </p:cNvPr>
          <p:cNvPicPr>
            <a:picLocks noChangeAspect="1"/>
          </p:cNvPicPr>
          <p:nvPr/>
        </p:nvPicPr>
        <p:blipFill>
          <a:blip r:embed="rId3"/>
          <a:stretch>
            <a:fillRect/>
          </a:stretch>
        </p:blipFill>
        <p:spPr>
          <a:xfrm>
            <a:off x="2895601" y="3428134"/>
            <a:ext cx="4631762" cy="2484986"/>
          </a:xfrm>
          <a:prstGeom prst="rect">
            <a:avLst/>
          </a:prstGeom>
        </p:spPr>
      </p:pic>
      <p:sp>
        <p:nvSpPr>
          <p:cNvPr id="5" name="CuadroTexto 4">
            <a:extLst>
              <a:ext uri="{FF2B5EF4-FFF2-40B4-BE49-F238E27FC236}">
                <a16:creationId xmlns:a16="http://schemas.microsoft.com/office/drawing/2014/main" xmlns="" id="{57754C03-A149-4DA5-8311-54D1D39ED58C}"/>
              </a:ext>
            </a:extLst>
          </p:cNvPr>
          <p:cNvSpPr txBox="1"/>
          <p:nvPr/>
        </p:nvSpPr>
        <p:spPr>
          <a:xfrm>
            <a:off x="6516131" y="2265405"/>
            <a:ext cx="2996986" cy="923330"/>
          </a:xfrm>
          <a:prstGeom prst="rect">
            <a:avLst/>
          </a:prstGeom>
          <a:noFill/>
        </p:spPr>
        <p:txBody>
          <a:bodyPr wrap="square" rtlCol="0">
            <a:spAutoFit/>
          </a:bodyPr>
          <a:lstStyle/>
          <a:p>
            <a:r>
              <a:rPr lang="es-CO" dirty="0">
                <a:solidFill>
                  <a:schemeClr val="accent1">
                    <a:lumMod val="50000"/>
                  </a:schemeClr>
                </a:solidFill>
              </a:rPr>
              <a:t>En la esquina superior derecha de la barra de herramientas, dar clic en </a:t>
            </a:r>
          </a:p>
        </p:txBody>
      </p:sp>
      <p:pic>
        <p:nvPicPr>
          <p:cNvPr id="6" name="Imagen 5">
            <a:extLst>
              <a:ext uri="{FF2B5EF4-FFF2-40B4-BE49-F238E27FC236}">
                <a16:creationId xmlns:a16="http://schemas.microsoft.com/office/drawing/2014/main" xmlns="" id="{ED105501-79FE-47ED-879D-D7E4321B525C}"/>
              </a:ext>
            </a:extLst>
          </p:cNvPr>
          <p:cNvPicPr>
            <a:picLocks noChangeAspect="1"/>
          </p:cNvPicPr>
          <p:nvPr/>
        </p:nvPicPr>
        <p:blipFill>
          <a:blip r:embed="rId4"/>
          <a:stretch>
            <a:fillRect/>
          </a:stretch>
        </p:blipFill>
        <p:spPr>
          <a:xfrm>
            <a:off x="9018846" y="2845291"/>
            <a:ext cx="247650" cy="247650"/>
          </a:xfrm>
          <a:prstGeom prst="rect">
            <a:avLst/>
          </a:prstGeom>
        </p:spPr>
      </p:pic>
    </p:spTree>
    <p:extLst>
      <p:ext uri="{BB962C8B-B14F-4D97-AF65-F5344CB8AC3E}">
        <p14:creationId xmlns:p14="http://schemas.microsoft.com/office/powerpoint/2010/main" val="336292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F024E79C-3E24-4E06-81D7-30F9B63778FE}"/>
              </a:ext>
            </a:extLst>
          </p:cNvPr>
          <p:cNvSpPr/>
          <p:nvPr/>
        </p:nvSpPr>
        <p:spPr>
          <a:xfrm>
            <a:off x="670856" y="1772586"/>
            <a:ext cx="2778325" cy="461665"/>
          </a:xfrm>
          <a:prstGeom prst="rect">
            <a:avLst/>
          </a:prstGeom>
        </p:spPr>
        <p:txBody>
          <a:bodyPr wrap="none">
            <a:spAutoFit/>
          </a:bodyPr>
          <a:lstStyle/>
          <a:p>
            <a:r>
              <a:rPr lang="es-CO" sz="2400" b="1" i="1" dirty="0">
                <a:solidFill>
                  <a:schemeClr val="tx2"/>
                </a:solidFill>
                <a:latin typeface="Century Gothic" panose="020B0502020202020204" pitchFamily="34" charset="0"/>
              </a:rPr>
              <a:t>Vistas de trabajo </a:t>
            </a:r>
            <a:endParaRPr lang="es-CO" sz="2400" i="1" dirty="0">
              <a:solidFill>
                <a:schemeClr val="tx2"/>
              </a:solidFill>
            </a:endParaRPr>
          </a:p>
        </p:txBody>
      </p:sp>
      <p:sp>
        <p:nvSpPr>
          <p:cNvPr id="6" name="Rectángulo 5">
            <a:extLst>
              <a:ext uri="{FF2B5EF4-FFF2-40B4-BE49-F238E27FC236}">
                <a16:creationId xmlns:a16="http://schemas.microsoft.com/office/drawing/2014/main" xmlns="" id="{6C5562C2-595C-4954-8804-FB38A5650A62}"/>
              </a:ext>
            </a:extLst>
          </p:cNvPr>
          <p:cNvSpPr/>
          <p:nvPr/>
        </p:nvSpPr>
        <p:spPr>
          <a:xfrm>
            <a:off x="670856" y="2141918"/>
            <a:ext cx="10354492" cy="1169551"/>
          </a:xfrm>
          <a:prstGeom prst="rect">
            <a:avLst/>
          </a:prstGeom>
        </p:spPr>
        <p:txBody>
          <a:bodyPr wrap="square">
            <a:spAutoFit/>
          </a:bodyPr>
          <a:lstStyle/>
          <a:p>
            <a:r>
              <a:rPr lang="es-CO" sz="1400" dirty="0">
                <a:solidFill>
                  <a:schemeClr val="tx2"/>
                </a:solidFill>
                <a:latin typeface="Arial" panose="020B0604020202020204" pitchFamily="34" charset="0"/>
              </a:rPr>
              <a:t>Una vista de trabajo es un diseño guardado de listas de vuelo y gráficos de demanda para cualquier combinación de </a:t>
            </a:r>
            <a:r>
              <a:rPr lang="es-CO" sz="1400" dirty="0" smtClean="0">
                <a:solidFill>
                  <a:schemeClr val="tx2"/>
                </a:solidFill>
                <a:latin typeface="Arial" panose="020B0604020202020204" pitchFamily="34" charset="0"/>
              </a:rPr>
              <a:t>aeropuertos</a:t>
            </a:r>
          </a:p>
          <a:p>
            <a:r>
              <a:rPr lang="es-CO" sz="1400" dirty="0" smtClean="0">
                <a:solidFill>
                  <a:schemeClr val="tx2"/>
                </a:solidFill>
                <a:latin typeface="Arial" panose="020B0604020202020204" pitchFamily="34" charset="0"/>
              </a:rPr>
              <a:t>La </a:t>
            </a:r>
            <a:r>
              <a:rPr lang="es-CO" sz="1400" dirty="0">
                <a:solidFill>
                  <a:schemeClr val="tx2"/>
                </a:solidFill>
                <a:latin typeface="Arial" panose="020B0604020202020204" pitchFamily="34" charset="0"/>
              </a:rPr>
              <a:t>página de inicio muestra la vista de trabajo definida del sistema al iniciar sesión por primera vez (</a:t>
            </a:r>
            <a:r>
              <a:rPr lang="es-CO" sz="1400" i="1" dirty="0">
                <a:solidFill>
                  <a:schemeClr val="tx2"/>
                </a:solidFill>
                <a:latin typeface="Arial" panose="020B0604020202020204" pitchFamily="34" charset="0"/>
              </a:rPr>
              <a:t>ver figura</a:t>
            </a:r>
            <a:r>
              <a:rPr lang="es-CO" sz="1400" dirty="0">
                <a:solidFill>
                  <a:schemeClr val="tx2"/>
                </a:solidFill>
                <a:latin typeface="Arial" panose="020B0604020202020204" pitchFamily="34" charset="0"/>
              </a:rPr>
              <a:t>). Se pueden usar estas vistas de trabajo o crear y guardar nuevas vistas de trabajo que se personalizan según sus preferencias. </a:t>
            </a:r>
          </a:p>
          <a:p>
            <a:r>
              <a:rPr lang="es-CO" sz="1400" dirty="0">
                <a:solidFill>
                  <a:schemeClr val="tx2"/>
                </a:solidFill>
                <a:latin typeface="Arial" panose="020B0604020202020204" pitchFamily="34" charset="0"/>
              </a:rPr>
              <a:t>La vista de trabajo proporciona un resumen visual de sus componentes. Se muestra la configuración del diseño, el nombre de los </a:t>
            </a:r>
            <a:r>
              <a:rPr lang="es-CO" sz="1400" dirty="0" smtClean="0">
                <a:solidFill>
                  <a:schemeClr val="tx2"/>
                </a:solidFill>
                <a:latin typeface="Arial" panose="020B0604020202020204" pitchFamily="34" charset="0"/>
              </a:rPr>
              <a:t>aeropuertos </a:t>
            </a:r>
            <a:r>
              <a:rPr lang="es-CO" sz="1400" dirty="0">
                <a:solidFill>
                  <a:schemeClr val="tx2"/>
                </a:solidFill>
                <a:latin typeface="Arial" panose="020B0604020202020204" pitchFamily="34" charset="0"/>
              </a:rPr>
              <a:t>y un icono de detalle del vuelo o gráfico de demanda </a:t>
            </a:r>
            <a:endParaRPr lang="es-CO" sz="1400" dirty="0">
              <a:solidFill>
                <a:schemeClr val="tx2"/>
              </a:solidFill>
            </a:endParaRPr>
          </a:p>
        </p:txBody>
      </p:sp>
      <p:pic>
        <p:nvPicPr>
          <p:cNvPr id="7" name="Imagen 6">
            <a:extLst>
              <a:ext uri="{FF2B5EF4-FFF2-40B4-BE49-F238E27FC236}">
                <a16:creationId xmlns:a16="http://schemas.microsoft.com/office/drawing/2014/main" xmlns="" id="{4DC9AC35-18E4-410E-8722-B066B1E4A22E}"/>
              </a:ext>
            </a:extLst>
          </p:cNvPr>
          <p:cNvPicPr>
            <a:picLocks noChangeAspect="1"/>
          </p:cNvPicPr>
          <p:nvPr/>
        </p:nvPicPr>
        <p:blipFill>
          <a:blip r:embed="rId2"/>
          <a:stretch>
            <a:fillRect/>
          </a:stretch>
        </p:blipFill>
        <p:spPr>
          <a:xfrm>
            <a:off x="2458010" y="3552708"/>
            <a:ext cx="5675942" cy="2301240"/>
          </a:xfrm>
          <a:prstGeom prst="rect">
            <a:avLst/>
          </a:prstGeom>
        </p:spPr>
      </p:pic>
      <p:sp>
        <p:nvSpPr>
          <p:cNvPr id="8" name="Rectángulo 7">
            <a:extLst>
              <a:ext uri="{FF2B5EF4-FFF2-40B4-BE49-F238E27FC236}">
                <a16:creationId xmlns:a16="http://schemas.microsoft.com/office/drawing/2014/main" xmlns="" id="{98B50A1F-1DC6-468F-8E81-282C1E96634D}"/>
              </a:ext>
            </a:extLst>
          </p:cNvPr>
          <p:cNvSpPr/>
          <p:nvPr/>
        </p:nvSpPr>
        <p:spPr>
          <a:xfrm>
            <a:off x="4289517" y="1080090"/>
            <a:ext cx="7021474" cy="584775"/>
          </a:xfrm>
          <a:prstGeom prst="rect">
            <a:avLst/>
          </a:prstGeom>
        </p:spPr>
        <p:txBody>
          <a:bodyPr wrap="none">
            <a:spAutoFit/>
          </a:bodyPr>
          <a:lstStyle/>
          <a:p>
            <a:r>
              <a:rPr lang="es-CO" sz="3200" dirty="0">
                <a:solidFill>
                  <a:schemeClr val="bg1"/>
                </a:solidFill>
                <a:latin typeface="Montserrat"/>
              </a:rPr>
              <a:t>Versión 7.0 del Sistema Metron Harmony</a:t>
            </a:r>
            <a:endParaRPr lang="es-CO" sz="3200" dirty="0"/>
          </a:p>
        </p:txBody>
      </p:sp>
    </p:spTree>
    <p:extLst>
      <p:ext uri="{BB962C8B-B14F-4D97-AF65-F5344CB8AC3E}">
        <p14:creationId xmlns:p14="http://schemas.microsoft.com/office/powerpoint/2010/main" val="422230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2FC80666-BED0-4080-AF27-7AEFDFEA53D4}"/>
              </a:ext>
            </a:extLst>
          </p:cNvPr>
          <p:cNvSpPr/>
          <p:nvPr/>
        </p:nvSpPr>
        <p:spPr>
          <a:xfrm>
            <a:off x="480087" y="1566952"/>
            <a:ext cx="11190514" cy="1569660"/>
          </a:xfrm>
          <a:prstGeom prst="rect">
            <a:avLst/>
          </a:prstGeom>
        </p:spPr>
        <p:txBody>
          <a:bodyPr wrap="square">
            <a:spAutoFit/>
          </a:bodyPr>
          <a:lstStyle/>
          <a:p>
            <a:r>
              <a:rPr lang="es-CO" sz="4000" b="1" dirty="0">
                <a:solidFill>
                  <a:srgbClr val="000000"/>
                </a:solidFill>
                <a:latin typeface="Century Gothic" panose="020B0502020202020204" pitchFamily="34" charset="0"/>
              </a:rPr>
              <a:t> </a:t>
            </a:r>
            <a:endParaRPr lang="es-CO" sz="1400" dirty="0">
              <a:solidFill>
                <a:srgbClr val="000000"/>
              </a:solidFill>
              <a:latin typeface="Century Gothic" panose="020B0502020202020204" pitchFamily="34" charset="0"/>
            </a:endParaRPr>
          </a:p>
          <a:p>
            <a:r>
              <a:rPr lang="es-CO" sz="1400" dirty="0">
                <a:solidFill>
                  <a:schemeClr val="tx2"/>
                </a:solidFill>
                <a:latin typeface="Arial" panose="020B0604020202020204" pitchFamily="34" charset="0"/>
              </a:rPr>
              <a:t>Se notifica a los usuarios de Harmony por Internet de cambios a una TMI (por ejemplo, adición, revisión, depuración, vencimiento), vuelo (por ejemplo, no se cumple el umbral de cumplimiento o un vuelo está puenteado), o recursos (por ejemplo, </a:t>
            </a:r>
            <a:r>
              <a:rPr lang="es-CO" sz="1400" dirty="0" smtClean="0">
                <a:solidFill>
                  <a:schemeClr val="tx2"/>
                </a:solidFill>
                <a:latin typeface="Arial" panose="020B0604020202020204" pitchFamily="34" charset="0"/>
              </a:rPr>
              <a:t>configuración </a:t>
            </a:r>
            <a:r>
              <a:rPr lang="es-CO" sz="1400" dirty="0">
                <a:solidFill>
                  <a:schemeClr val="tx2"/>
                </a:solidFill>
                <a:latin typeface="Arial" panose="020B0604020202020204" pitchFamily="34" charset="0"/>
              </a:rPr>
              <a:t>de pista del aeropuerto). Se le notifica de eventos nuevos que se producen después de iniciar sesión. Es decir, las alertas no se muestran para las actividades que se produjeron antes de iniciar sesión</a:t>
            </a:r>
            <a:endParaRPr lang="es-CO" sz="1400" dirty="0">
              <a:solidFill>
                <a:schemeClr val="tx2"/>
              </a:solidFill>
            </a:endParaRPr>
          </a:p>
        </p:txBody>
      </p:sp>
      <p:sp>
        <p:nvSpPr>
          <p:cNvPr id="7" name="Rectángulo 6">
            <a:extLst>
              <a:ext uri="{FF2B5EF4-FFF2-40B4-BE49-F238E27FC236}">
                <a16:creationId xmlns:a16="http://schemas.microsoft.com/office/drawing/2014/main" xmlns="" id="{EECFCA32-2698-45D7-A2F3-F7C277ADDB5C}"/>
              </a:ext>
            </a:extLst>
          </p:cNvPr>
          <p:cNvSpPr/>
          <p:nvPr/>
        </p:nvSpPr>
        <p:spPr>
          <a:xfrm>
            <a:off x="480087" y="1828562"/>
            <a:ext cx="1212191" cy="461665"/>
          </a:xfrm>
          <a:prstGeom prst="rect">
            <a:avLst/>
          </a:prstGeom>
        </p:spPr>
        <p:txBody>
          <a:bodyPr wrap="none">
            <a:spAutoFit/>
          </a:bodyPr>
          <a:lstStyle/>
          <a:p>
            <a:r>
              <a:rPr lang="es-CO" sz="2400" b="1" i="1" dirty="0">
                <a:solidFill>
                  <a:schemeClr val="tx2"/>
                </a:solidFill>
                <a:latin typeface="Century Gothic" panose="020B0502020202020204" pitchFamily="34" charset="0"/>
              </a:rPr>
              <a:t>Alertas</a:t>
            </a:r>
            <a:endParaRPr lang="es-CO" sz="2400" i="1" dirty="0">
              <a:solidFill>
                <a:schemeClr val="tx2"/>
              </a:solidFill>
            </a:endParaRPr>
          </a:p>
        </p:txBody>
      </p:sp>
      <p:sp>
        <p:nvSpPr>
          <p:cNvPr id="8" name="Rectángulo 7">
            <a:extLst>
              <a:ext uri="{FF2B5EF4-FFF2-40B4-BE49-F238E27FC236}">
                <a16:creationId xmlns:a16="http://schemas.microsoft.com/office/drawing/2014/main" xmlns="" id="{C9705029-8F6C-4EFB-AE9C-179164FEE501}"/>
              </a:ext>
            </a:extLst>
          </p:cNvPr>
          <p:cNvSpPr/>
          <p:nvPr/>
        </p:nvSpPr>
        <p:spPr>
          <a:xfrm>
            <a:off x="402825" y="3249909"/>
            <a:ext cx="11267776" cy="1107996"/>
          </a:xfrm>
          <a:prstGeom prst="rect">
            <a:avLst/>
          </a:prstGeom>
        </p:spPr>
        <p:txBody>
          <a:bodyPr wrap="square">
            <a:spAutoFit/>
          </a:bodyPr>
          <a:lstStyle/>
          <a:p>
            <a:r>
              <a:rPr lang="es-CO" sz="2400" b="1" i="1" dirty="0">
                <a:solidFill>
                  <a:schemeClr val="tx2"/>
                </a:solidFill>
                <a:latin typeface="Century Gothic" panose="020B0502020202020204" pitchFamily="34" charset="0"/>
              </a:rPr>
              <a:t>Notificaciones de alertas </a:t>
            </a:r>
            <a:endParaRPr lang="es-CO" sz="2400" dirty="0">
              <a:solidFill>
                <a:schemeClr val="tx2"/>
              </a:solidFill>
              <a:latin typeface="Century Gothic" panose="020B0502020202020204" pitchFamily="34" charset="0"/>
            </a:endParaRPr>
          </a:p>
          <a:p>
            <a:r>
              <a:rPr lang="es-CO" sz="1400" dirty="0">
                <a:solidFill>
                  <a:schemeClr val="tx2"/>
                </a:solidFill>
                <a:latin typeface="Arial" panose="020B0604020202020204" pitchFamily="34" charset="0"/>
              </a:rPr>
              <a:t>Cuando ocurre una TMI, recurso o evento de vuelo, el botón correspondiente de notificación muestra un circulo naranja con el número total de alertas nuevas y sin acuse de recibo (ver Figura). El número aumenta a medida que ocurren nuevos eventos y disminuye a medida que las alertas caducan o se borran o reconocen las alertas. </a:t>
            </a:r>
          </a:p>
        </p:txBody>
      </p:sp>
      <p:pic>
        <p:nvPicPr>
          <p:cNvPr id="9" name="Imagen 8">
            <a:extLst>
              <a:ext uri="{FF2B5EF4-FFF2-40B4-BE49-F238E27FC236}">
                <a16:creationId xmlns:a16="http://schemas.microsoft.com/office/drawing/2014/main" xmlns="" id="{10B80551-6C34-40EA-9BBF-D31510B03A4C}"/>
              </a:ext>
            </a:extLst>
          </p:cNvPr>
          <p:cNvPicPr>
            <a:picLocks noChangeAspect="1"/>
          </p:cNvPicPr>
          <p:nvPr/>
        </p:nvPicPr>
        <p:blipFill>
          <a:blip r:embed="rId2"/>
          <a:stretch>
            <a:fillRect/>
          </a:stretch>
        </p:blipFill>
        <p:spPr>
          <a:xfrm>
            <a:off x="4920343" y="4232366"/>
            <a:ext cx="3596640" cy="1309141"/>
          </a:xfrm>
          <a:prstGeom prst="rect">
            <a:avLst/>
          </a:prstGeom>
        </p:spPr>
      </p:pic>
      <p:sp>
        <p:nvSpPr>
          <p:cNvPr id="10" name="Rectángulo 9">
            <a:extLst>
              <a:ext uri="{FF2B5EF4-FFF2-40B4-BE49-F238E27FC236}">
                <a16:creationId xmlns:a16="http://schemas.microsoft.com/office/drawing/2014/main" xmlns="" id="{DDC5A0E8-5DFB-4020-AC31-77729F1D067C}"/>
              </a:ext>
            </a:extLst>
          </p:cNvPr>
          <p:cNvSpPr/>
          <p:nvPr/>
        </p:nvSpPr>
        <p:spPr>
          <a:xfrm>
            <a:off x="2908662" y="5614610"/>
            <a:ext cx="7785463" cy="307777"/>
          </a:xfrm>
          <a:prstGeom prst="rect">
            <a:avLst/>
          </a:prstGeom>
        </p:spPr>
        <p:txBody>
          <a:bodyPr wrap="square">
            <a:spAutoFit/>
          </a:bodyPr>
          <a:lstStyle/>
          <a:p>
            <a:r>
              <a:rPr lang="es-CO" sz="1400" dirty="0">
                <a:solidFill>
                  <a:srgbClr val="000000"/>
                </a:solidFill>
                <a:latin typeface="Arial" panose="020B0604020202020204" pitchFamily="34" charset="0"/>
              </a:rPr>
              <a:t>El círculo naranja muestra el número total de alertas nuevas y no reconocidas. </a:t>
            </a:r>
            <a:endParaRPr lang="es-CO" sz="1400" dirty="0"/>
          </a:p>
        </p:txBody>
      </p:sp>
      <p:sp>
        <p:nvSpPr>
          <p:cNvPr id="11" name="Rectángulo 10">
            <a:extLst>
              <a:ext uri="{FF2B5EF4-FFF2-40B4-BE49-F238E27FC236}">
                <a16:creationId xmlns:a16="http://schemas.microsoft.com/office/drawing/2014/main" xmlns="" id="{1A7C23D5-40B7-4F08-8CDD-9744053CAFE3}"/>
              </a:ext>
            </a:extLst>
          </p:cNvPr>
          <p:cNvSpPr/>
          <p:nvPr/>
        </p:nvSpPr>
        <p:spPr>
          <a:xfrm>
            <a:off x="4289517" y="1080090"/>
            <a:ext cx="7021474" cy="584775"/>
          </a:xfrm>
          <a:prstGeom prst="rect">
            <a:avLst/>
          </a:prstGeom>
        </p:spPr>
        <p:txBody>
          <a:bodyPr wrap="none">
            <a:spAutoFit/>
          </a:bodyPr>
          <a:lstStyle/>
          <a:p>
            <a:r>
              <a:rPr lang="es-CO" sz="3200" dirty="0">
                <a:solidFill>
                  <a:schemeClr val="bg1"/>
                </a:solidFill>
                <a:latin typeface="Montserrat"/>
              </a:rPr>
              <a:t>Versión 7.0 del Sistema Metron Harmony</a:t>
            </a:r>
            <a:endParaRPr lang="es-CO" sz="3200" dirty="0"/>
          </a:p>
        </p:txBody>
      </p:sp>
    </p:spTree>
    <p:extLst>
      <p:ext uri="{BB962C8B-B14F-4D97-AF65-F5344CB8AC3E}">
        <p14:creationId xmlns:p14="http://schemas.microsoft.com/office/powerpoint/2010/main" val="300943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51C5892-E97F-4ED0-8654-7624F6BF1958}"/>
              </a:ext>
            </a:extLst>
          </p:cNvPr>
          <p:cNvSpPr/>
          <p:nvPr/>
        </p:nvSpPr>
        <p:spPr>
          <a:xfrm>
            <a:off x="4289517" y="1080090"/>
            <a:ext cx="7021474" cy="584775"/>
          </a:xfrm>
          <a:prstGeom prst="rect">
            <a:avLst/>
          </a:prstGeom>
        </p:spPr>
        <p:txBody>
          <a:bodyPr wrap="none">
            <a:spAutoFit/>
          </a:bodyPr>
          <a:lstStyle/>
          <a:p>
            <a:r>
              <a:rPr lang="es-CO" sz="3200" dirty="0">
                <a:solidFill>
                  <a:schemeClr val="bg1"/>
                </a:solidFill>
                <a:latin typeface="Montserrat"/>
              </a:rPr>
              <a:t>Versión 7.0 del Sistema Metron Harmony</a:t>
            </a:r>
            <a:endParaRPr lang="es-CO" sz="3200" dirty="0"/>
          </a:p>
        </p:txBody>
      </p:sp>
      <p:sp>
        <p:nvSpPr>
          <p:cNvPr id="7" name="Rectángulo 6">
            <a:extLst>
              <a:ext uri="{FF2B5EF4-FFF2-40B4-BE49-F238E27FC236}">
                <a16:creationId xmlns:a16="http://schemas.microsoft.com/office/drawing/2014/main" xmlns="" id="{0A708973-D77C-417D-9568-DEFD2457812F}"/>
              </a:ext>
            </a:extLst>
          </p:cNvPr>
          <p:cNvSpPr/>
          <p:nvPr/>
        </p:nvSpPr>
        <p:spPr>
          <a:xfrm>
            <a:off x="429328" y="1979769"/>
            <a:ext cx="11092112" cy="954107"/>
          </a:xfrm>
          <a:prstGeom prst="rect">
            <a:avLst/>
          </a:prstGeom>
        </p:spPr>
        <p:txBody>
          <a:bodyPr wrap="square">
            <a:spAutoFit/>
          </a:bodyPr>
          <a:lstStyle/>
          <a:p>
            <a:r>
              <a:rPr lang="es-CO" sz="1400" dirty="0">
                <a:solidFill>
                  <a:srgbClr val="000000"/>
                </a:solidFill>
                <a:latin typeface="Arial" panose="020B0604020202020204" pitchFamily="34" charset="0"/>
              </a:rPr>
              <a:t>La Lista de vuelos enumera los vuelos para el aeropuerto </a:t>
            </a:r>
            <a:r>
              <a:rPr lang="es-CO" sz="1400" dirty="0" smtClean="0">
                <a:solidFill>
                  <a:srgbClr val="000000"/>
                </a:solidFill>
                <a:latin typeface="Arial" panose="020B0604020202020204" pitchFamily="34" charset="0"/>
              </a:rPr>
              <a:t>seleccionado </a:t>
            </a:r>
            <a:r>
              <a:rPr lang="es-CO" sz="1400" dirty="0">
                <a:solidFill>
                  <a:srgbClr val="000000"/>
                </a:solidFill>
                <a:latin typeface="Arial" panose="020B0604020202020204" pitchFamily="34" charset="0"/>
              </a:rPr>
              <a:t>(ver figura). Se pueden ver resúmenes de vuelos y detalles de vuelo para cada vuelo. El sistema actualiza los datos de vuelo en un intervalo configurado. Las herramientas de Lista de vuelos incluyen la funcionalidad para configurar qué columnas se muestran; filtrar vuelos por diferentes tipos de datos, incluyendo aeronaves, rutas y horarios; exportar la Lista de vuelos a un archivo CSV y restablecer los paneles para cambiar la vista de trabajo </a:t>
            </a:r>
            <a:endParaRPr lang="es-CO" sz="1400" dirty="0"/>
          </a:p>
        </p:txBody>
      </p:sp>
      <p:sp>
        <p:nvSpPr>
          <p:cNvPr id="8" name="Rectángulo 7">
            <a:extLst>
              <a:ext uri="{FF2B5EF4-FFF2-40B4-BE49-F238E27FC236}">
                <a16:creationId xmlns:a16="http://schemas.microsoft.com/office/drawing/2014/main" xmlns="" id="{A2E41EFE-56D5-4B05-B6D7-5F16C850716A}"/>
              </a:ext>
            </a:extLst>
          </p:cNvPr>
          <p:cNvSpPr/>
          <p:nvPr/>
        </p:nvSpPr>
        <p:spPr>
          <a:xfrm>
            <a:off x="429328" y="1664865"/>
            <a:ext cx="2444900" cy="461665"/>
          </a:xfrm>
          <a:prstGeom prst="rect">
            <a:avLst/>
          </a:prstGeom>
        </p:spPr>
        <p:txBody>
          <a:bodyPr wrap="none">
            <a:spAutoFit/>
          </a:bodyPr>
          <a:lstStyle/>
          <a:p>
            <a:r>
              <a:rPr lang="es-CO" sz="2400" b="1" i="1" dirty="0">
                <a:solidFill>
                  <a:schemeClr val="tx2"/>
                </a:solidFill>
                <a:latin typeface="Century Gothic" panose="020B0502020202020204" pitchFamily="34" charset="0"/>
              </a:rPr>
              <a:t>Lista de vuelos </a:t>
            </a:r>
            <a:endParaRPr lang="es-CO" sz="2400" i="1" dirty="0">
              <a:solidFill>
                <a:schemeClr val="tx2"/>
              </a:solidFill>
              <a:latin typeface="Century Gothic" panose="020B0502020202020204" pitchFamily="34" charset="0"/>
            </a:endParaRPr>
          </a:p>
        </p:txBody>
      </p:sp>
      <p:pic>
        <p:nvPicPr>
          <p:cNvPr id="9" name="Imagen 8">
            <a:extLst>
              <a:ext uri="{FF2B5EF4-FFF2-40B4-BE49-F238E27FC236}">
                <a16:creationId xmlns:a16="http://schemas.microsoft.com/office/drawing/2014/main" xmlns="" id="{F387E38F-30D5-486C-A539-7B5163378F61}"/>
              </a:ext>
            </a:extLst>
          </p:cNvPr>
          <p:cNvPicPr>
            <a:picLocks noChangeAspect="1"/>
          </p:cNvPicPr>
          <p:nvPr/>
        </p:nvPicPr>
        <p:blipFill>
          <a:blip r:embed="rId2"/>
          <a:stretch>
            <a:fillRect/>
          </a:stretch>
        </p:blipFill>
        <p:spPr>
          <a:xfrm>
            <a:off x="1513265" y="2918488"/>
            <a:ext cx="7308518" cy="2985923"/>
          </a:xfrm>
          <a:prstGeom prst="rect">
            <a:avLst/>
          </a:prstGeom>
        </p:spPr>
      </p:pic>
    </p:spTree>
    <p:extLst>
      <p:ext uri="{BB962C8B-B14F-4D97-AF65-F5344CB8AC3E}">
        <p14:creationId xmlns:p14="http://schemas.microsoft.com/office/powerpoint/2010/main" val="208618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FE16C7D-0BF0-4A15-AC2D-0F1A6A724C64}"/>
              </a:ext>
            </a:extLst>
          </p:cNvPr>
          <p:cNvSpPr/>
          <p:nvPr/>
        </p:nvSpPr>
        <p:spPr>
          <a:xfrm>
            <a:off x="418011" y="1869218"/>
            <a:ext cx="8708571" cy="369332"/>
          </a:xfrm>
          <a:prstGeom prst="rect">
            <a:avLst/>
          </a:prstGeom>
        </p:spPr>
        <p:txBody>
          <a:bodyPr wrap="square">
            <a:spAutoFit/>
          </a:bodyPr>
          <a:lstStyle/>
          <a:p>
            <a:r>
              <a:rPr lang="es-CO" dirty="0">
                <a:solidFill>
                  <a:schemeClr val="tx2"/>
                </a:solidFill>
                <a:latin typeface="Arial" panose="020B0604020202020204" pitchFamily="34" charset="0"/>
              </a:rPr>
              <a:t>Los números de referencia de la figura anterior “Lista de Vuelo” se describen así: </a:t>
            </a:r>
            <a:endParaRPr lang="es-CO" dirty="0">
              <a:solidFill>
                <a:schemeClr val="tx2"/>
              </a:solidFill>
            </a:endParaRPr>
          </a:p>
        </p:txBody>
      </p:sp>
      <p:sp>
        <p:nvSpPr>
          <p:cNvPr id="5" name="Rectángulo 4">
            <a:extLst>
              <a:ext uri="{FF2B5EF4-FFF2-40B4-BE49-F238E27FC236}">
                <a16:creationId xmlns:a16="http://schemas.microsoft.com/office/drawing/2014/main" xmlns="" id="{99E70172-8978-483E-9A5A-11CACDBC624B}"/>
              </a:ext>
            </a:extLst>
          </p:cNvPr>
          <p:cNvSpPr/>
          <p:nvPr/>
        </p:nvSpPr>
        <p:spPr>
          <a:xfrm>
            <a:off x="522514" y="2238480"/>
            <a:ext cx="11146972" cy="3539430"/>
          </a:xfrm>
          <a:prstGeom prst="rect">
            <a:avLst/>
          </a:prstGeom>
        </p:spPr>
        <p:txBody>
          <a:bodyPr wrap="square">
            <a:spAutoFit/>
          </a:bodyPr>
          <a:lstStyle/>
          <a:p>
            <a:endParaRPr lang="es-CO" sz="1400" dirty="0">
              <a:solidFill>
                <a:schemeClr val="tx2"/>
              </a:solidFill>
              <a:latin typeface="Arial" panose="020B0604020202020204" pitchFamily="34" charset="0"/>
            </a:endParaRPr>
          </a:p>
          <a:p>
            <a:r>
              <a:rPr lang="es-CO" sz="1400" dirty="0">
                <a:solidFill>
                  <a:schemeClr val="tx2"/>
                </a:solidFill>
                <a:latin typeface="Arial" panose="020B0604020202020204" pitchFamily="34" charset="0"/>
              </a:rPr>
              <a:t>1. Nombre de aeropuerto </a:t>
            </a:r>
            <a:r>
              <a:rPr lang="es-CO" sz="1400" dirty="0" smtClean="0">
                <a:solidFill>
                  <a:schemeClr val="tx2"/>
                </a:solidFill>
                <a:latin typeface="Arial" panose="020B0604020202020204" pitchFamily="34" charset="0"/>
              </a:rPr>
              <a:t>y </a:t>
            </a:r>
            <a:r>
              <a:rPr lang="es-CO" sz="1400" dirty="0">
                <a:solidFill>
                  <a:schemeClr val="tx2"/>
                </a:solidFill>
                <a:latin typeface="Arial" panose="020B0604020202020204" pitchFamily="34" charset="0"/>
              </a:rPr>
              <a:t>total de vuelos)  </a:t>
            </a:r>
          </a:p>
          <a:p>
            <a:r>
              <a:rPr lang="es-CO" sz="1400" dirty="0">
                <a:solidFill>
                  <a:schemeClr val="tx2"/>
                </a:solidFill>
                <a:latin typeface="Arial" panose="020B0604020202020204" pitchFamily="34" charset="0"/>
              </a:rPr>
              <a:t>2. Búsqueda de vuelos por ACID </a:t>
            </a:r>
          </a:p>
          <a:p>
            <a:r>
              <a:rPr lang="es-CO" sz="1400" dirty="0">
                <a:solidFill>
                  <a:schemeClr val="tx2"/>
                </a:solidFill>
                <a:latin typeface="Arial" panose="020B0604020202020204" pitchFamily="34" charset="0"/>
              </a:rPr>
              <a:t>3. Controles de herramientas de Lista de vuelos </a:t>
            </a:r>
          </a:p>
          <a:p>
            <a:pPr marL="182563"/>
            <a:r>
              <a:rPr lang="es-CO" sz="1400" dirty="0">
                <a:solidFill>
                  <a:schemeClr val="tx2"/>
                </a:solidFill>
                <a:latin typeface="Arial" panose="020B0604020202020204" pitchFamily="34" charset="0"/>
              </a:rPr>
              <a:t>• Administrar columnas</a:t>
            </a:r>
          </a:p>
          <a:p>
            <a:pPr marL="182563"/>
            <a:r>
              <a:rPr lang="es-CO" sz="1400" dirty="0">
                <a:solidFill>
                  <a:schemeClr val="tx2"/>
                </a:solidFill>
                <a:latin typeface="Arial" panose="020B0604020202020204" pitchFamily="34" charset="0"/>
              </a:rPr>
              <a:t>• Filtrar (consultar "Filtrado</a:t>
            </a:r>
          </a:p>
          <a:p>
            <a:pPr marL="182563"/>
            <a:r>
              <a:rPr lang="es-CO" sz="1400" dirty="0">
                <a:solidFill>
                  <a:schemeClr val="tx2"/>
                </a:solidFill>
                <a:latin typeface="Arial" panose="020B0604020202020204" pitchFamily="34" charset="0"/>
              </a:rPr>
              <a:t>• Exportar (.</a:t>
            </a:r>
            <a:r>
              <a:rPr lang="es-CO" sz="1400" dirty="0" err="1">
                <a:solidFill>
                  <a:schemeClr val="tx2"/>
                </a:solidFill>
                <a:latin typeface="Arial" panose="020B0604020202020204" pitchFamily="34" charset="0"/>
              </a:rPr>
              <a:t>csv</a:t>
            </a:r>
            <a:r>
              <a:rPr lang="es-CO" sz="1400" dirty="0">
                <a:solidFill>
                  <a:schemeClr val="tx2"/>
                </a:solidFill>
                <a:latin typeface="Arial" panose="020B0604020202020204" pitchFamily="34" charset="0"/>
              </a:rPr>
              <a:t>)</a:t>
            </a:r>
          </a:p>
          <a:p>
            <a:pPr marL="182563"/>
            <a:r>
              <a:rPr lang="es-CO" sz="1400" dirty="0">
                <a:solidFill>
                  <a:schemeClr val="tx2"/>
                </a:solidFill>
                <a:latin typeface="Arial" panose="020B0604020202020204" pitchFamily="34" charset="0"/>
              </a:rPr>
              <a:t>• Modo de edición</a:t>
            </a:r>
          </a:p>
          <a:p>
            <a:pPr marL="182563"/>
            <a:r>
              <a:rPr lang="es-CO" sz="1400" dirty="0">
                <a:solidFill>
                  <a:schemeClr val="tx2"/>
                </a:solidFill>
                <a:latin typeface="Arial" panose="020B0604020202020204" pitchFamily="34" charset="0"/>
              </a:rPr>
              <a:t>• Restablecer panel</a:t>
            </a:r>
          </a:p>
          <a:p>
            <a:r>
              <a:rPr lang="es-CO" sz="1400" dirty="0">
                <a:solidFill>
                  <a:schemeClr val="tx2"/>
                </a:solidFill>
                <a:latin typeface="Arial" panose="020B0604020202020204" pitchFamily="34" charset="0"/>
              </a:rPr>
              <a:t>4. Dar clic para ver o cerrar el resumen del vuelo </a:t>
            </a:r>
          </a:p>
          <a:p>
            <a:r>
              <a:rPr lang="es-CO" sz="1400" dirty="0">
                <a:solidFill>
                  <a:schemeClr val="tx2"/>
                </a:solidFill>
                <a:latin typeface="Arial" panose="020B0604020202020204" pitchFamily="34" charset="0"/>
              </a:rPr>
              <a:t>5. Abrir los Detalles del vuelo</a:t>
            </a:r>
          </a:p>
          <a:p>
            <a:r>
              <a:rPr lang="es-CO" sz="1400" dirty="0">
                <a:solidFill>
                  <a:schemeClr val="tx2"/>
                </a:solidFill>
                <a:latin typeface="Arial" panose="020B0604020202020204" pitchFamily="34" charset="0"/>
              </a:rPr>
              <a:t>6. Leyenda para estatus de vuelo (es decir, Activo y Completo) </a:t>
            </a:r>
          </a:p>
          <a:p>
            <a:pPr marL="182563"/>
            <a:r>
              <a:rPr lang="es-CO" sz="1400" dirty="0">
                <a:solidFill>
                  <a:schemeClr val="tx2"/>
                </a:solidFill>
                <a:latin typeface="Arial" panose="020B0604020202020204" pitchFamily="34" charset="0"/>
              </a:rPr>
              <a:t>• = Activo (es decir, tiene un ATOT pero no ALDT)</a:t>
            </a:r>
          </a:p>
          <a:p>
            <a:pPr marL="182563"/>
            <a:r>
              <a:rPr lang="es-CO" sz="1400" dirty="0">
                <a:solidFill>
                  <a:schemeClr val="tx2"/>
                </a:solidFill>
                <a:latin typeface="Arial" panose="020B0604020202020204" pitchFamily="34" charset="0"/>
              </a:rPr>
              <a:t>• = Completado (es decir, tiene un ALDT)</a:t>
            </a:r>
          </a:p>
          <a:p>
            <a:r>
              <a:rPr lang="es-CO" sz="1400" dirty="0">
                <a:solidFill>
                  <a:schemeClr val="tx2"/>
                </a:solidFill>
                <a:latin typeface="Arial" panose="020B0604020202020204" pitchFamily="34" charset="0"/>
              </a:rPr>
              <a:t>7. Controles de paginación</a:t>
            </a:r>
          </a:p>
          <a:p>
            <a:r>
              <a:rPr lang="es-CO" sz="1400" dirty="0">
                <a:solidFill>
                  <a:schemeClr val="tx2"/>
                </a:solidFill>
                <a:latin typeface="Arial" panose="020B0604020202020204" pitchFamily="34" charset="0"/>
              </a:rPr>
              <a:t>8. Rango de vuelos que se muestran en la ventana activa y el número total de vuelos </a:t>
            </a:r>
          </a:p>
        </p:txBody>
      </p:sp>
      <p:sp>
        <p:nvSpPr>
          <p:cNvPr id="6" name="Rectángulo 5">
            <a:extLst>
              <a:ext uri="{FF2B5EF4-FFF2-40B4-BE49-F238E27FC236}">
                <a16:creationId xmlns:a16="http://schemas.microsoft.com/office/drawing/2014/main" xmlns="" id="{3D838615-BB87-40BE-AD0E-492BA0652383}"/>
              </a:ext>
            </a:extLst>
          </p:cNvPr>
          <p:cNvSpPr/>
          <p:nvPr/>
        </p:nvSpPr>
        <p:spPr>
          <a:xfrm>
            <a:off x="4289517" y="1080090"/>
            <a:ext cx="7021474" cy="584775"/>
          </a:xfrm>
          <a:prstGeom prst="rect">
            <a:avLst/>
          </a:prstGeom>
        </p:spPr>
        <p:txBody>
          <a:bodyPr wrap="none">
            <a:spAutoFit/>
          </a:bodyPr>
          <a:lstStyle/>
          <a:p>
            <a:r>
              <a:rPr lang="es-CO" sz="3200" dirty="0">
                <a:solidFill>
                  <a:schemeClr val="bg1"/>
                </a:solidFill>
                <a:latin typeface="Montserrat"/>
              </a:rPr>
              <a:t>Versión 7.0 del Sistema Metron Harmony</a:t>
            </a:r>
            <a:endParaRPr lang="es-CO" sz="3200" dirty="0"/>
          </a:p>
        </p:txBody>
      </p:sp>
    </p:spTree>
    <p:extLst>
      <p:ext uri="{BB962C8B-B14F-4D97-AF65-F5344CB8AC3E}">
        <p14:creationId xmlns:p14="http://schemas.microsoft.com/office/powerpoint/2010/main" val="212173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BBE840E6-5D7C-4CBB-B961-0D06AD535694}"/>
              </a:ext>
            </a:extLst>
          </p:cNvPr>
          <p:cNvSpPr/>
          <p:nvPr/>
        </p:nvSpPr>
        <p:spPr>
          <a:xfrm>
            <a:off x="313508" y="2199119"/>
            <a:ext cx="11564984" cy="738664"/>
          </a:xfrm>
          <a:prstGeom prst="rect">
            <a:avLst/>
          </a:prstGeom>
        </p:spPr>
        <p:txBody>
          <a:bodyPr wrap="square">
            <a:spAutoFit/>
          </a:bodyPr>
          <a:lstStyle/>
          <a:p>
            <a:pPr algn="just"/>
            <a:r>
              <a:rPr lang="es-CO" sz="1400" dirty="0">
                <a:solidFill>
                  <a:schemeClr val="tx2"/>
                </a:solidFill>
                <a:latin typeface="Arial" panose="020B0604020202020204" pitchFamily="34" charset="0"/>
              </a:rPr>
              <a:t>La ventana de cumplimiento con COBT muestra el cumplimiento de COBT en relación con la hora actual (consultar la figura). Esta ventana está destinada a proporcionar a los usuarios una vista de los vuelos que se encuentran actualmente en su ventana de cumplimiento. Esta vista es una lista de vuelos preconfigurada que filtra la lista de vuelos del </a:t>
            </a:r>
            <a:r>
              <a:rPr lang="es-CO" sz="1400" dirty="0" smtClean="0">
                <a:solidFill>
                  <a:schemeClr val="tx2"/>
                </a:solidFill>
                <a:latin typeface="Arial" panose="020B0604020202020204" pitchFamily="34" charset="0"/>
              </a:rPr>
              <a:t>aeropuertos </a:t>
            </a:r>
            <a:r>
              <a:rPr lang="es-CO" sz="1400" dirty="0">
                <a:solidFill>
                  <a:schemeClr val="tx2"/>
                </a:solidFill>
                <a:latin typeface="Arial" panose="020B0604020202020204" pitchFamily="34" charset="0"/>
              </a:rPr>
              <a:t>seleccionados por COBT-</a:t>
            </a:r>
            <a:r>
              <a:rPr lang="es-CO" sz="1400" dirty="0" err="1">
                <a:solidFill>
                  <a:schemeClr val="tx2"/>
                </a:solidFill>
                <a:latin typeface="Arial" panose="020B0604020202020204" pitchFamily="34" charset="0"/>
              </a:rPr>
              <a:t>Now</a:t>
            </a:r>
            <a:r>
              <a:rPr lang="es-CO" sz="1400" dirty="0">
                <a:solidFill>
                  <a:schemeClr val="tx2"/>
                </a:solidFill>
                <a:latin typeface="Arial" panose="020B0604020202020204" pitchFamily="34" charset="0"/>
              </a:rPr>
              <a:t> (hora actual) y el estatus del vuelo </a:t>
            </a:r>
            <a:endParaRPr lang="es-CO" sz="1400" dirty="0">
              <a:solidFill>
                <a:schemeClr val="tx2"/>
              </a:solidFill>
            </a:endParaRPr>
          </a:p>
        </p:txBody>
      </p:sp>
      <p:sp>
        <p:nvSpPr>
          <p:cNvPr id="6" name="Rectángulo 5">
            <a:extLst>
              <a:ext uri="{FF2B5EF4-FFF2-40B4-BE49-F238E27FC236}">
                <a16:creationId xmlns:a16="http://schemas.microsoft.com/office/drawing/2014/main" xmlns="" id="{0BC09061-295C-4F0E-BF22-20BDA878DABD}"/>
              </a:ext>
            </a:extLst>
          </p:cNvPr>
          <p:cNvSpPr/>
          <p:nvPr/>
        </p:nvSpPr>
        <p:spPr>
          <a:xfrm>
            <a:off x="348341" y="1744937"/>
            <a:ext cx="11234059" cy="461665"/>
          </a:xfrm>
          <a:prstGeom prst="rect">
            <a:avLst/>
          </a:prstGeom>
        </p:spPr>
        <p:txBody>
          <a:bodyPr wrap="square">
            <a:spAutoFit/>
          </a:bodyPr>
          <a:lstStyle/>
          <a:p>
            <a:r>
              <a:rPr lang="es-CO" sz="2400" b="1" dirty="0">
                <a:solidFill>
                  <a:schemeClr val="tx2"/>
                </a:solidFill>
                <a:latin typeface="Century Gothic" panose="020B0502020202020204" pitchFamily="34" charset="0"/>
              </a:rPr>
              <a:t>Ventana de cumplimiento con la hora calculada de fuera calzos (COBT) </a:t>
            </a:r>
            <a:endParaRPr lang="es-CO" sz="2400" dirty="0">
              <a:solidFill>
                <a:schemeClr val="tx2"/>
              </a:solidFill>
              <a:latin typeface="Century Gothic" panose="020B0502020202020204" pitchFamily="34" charset="0"/>
            </a:endParaRPr>
          </a:p>
        </p:txBody>
      </p:sp>
      <p:pic>
        <p:nvPicPr>
          <p:cNvPr id="7" name="Imagen 6">
            <a:extLst>
              <a:ext uri="{FF2B5EF4-FFF2-40B4-BE49-F238E27FC236}">
                <a16:creationId xmlns:a16="http://schemas.microsoft.com/office/drawing/2014/main" xmlns="" id="{5AE06DF0-A648-41B9-9F3C-DF2DA625ED09}"/>
              </a:ext>
            </a:extLst>
          </p:cNvPr>
          <p:cNvPicPr>
            <a:picLocks noChangeAspect="1"/>
          </p:cNvPicPr>
          <p:nvPr/>
        </p:nvPicPr>
        <p:blipFill>
          <a:blip r:embed="rId2"/>
          <a:stretch>
            <a:fillRect/>
          </a:stretch>
        </p:blipFill>
        <p:spPr>
          <a:xfrm>
            <a:off x="0" y="3109725"/>
            <a:ext cx="8693326" cy="2492829"/>
          </a:xfrm>
          <a:prstGeom prst="rect">
            <a:avLst/>
          </a:prstGeom>
        </p:spPr>
      </p:pic>
      <p:sp>
        <p:nvSpPr>
          <p:cNvPr id="8" name="Rectángulo 7">
            <a:extLst>
              <a:ext uri="{FF2B5EF4-FFF2-40B4-BE49-F238E27FC236}">
                <a16:creationId xmlns:a16="http://schemas.microsoft.com/office/drawing/2014/main" xmlns="" id="{3EF88630-0C0D-4AC6-9B93-0B86A5AA5B13}"/>
              </a:ext>
            </a:extLst>
          </p:cNvPr>
          <p:cNvSpPr/>
          <p:nvPr/>
        </p:nvSpPr>
        <p:spPr>
          <a:xfrm>
            <a:off x="4289517" y="1080090"/>
            <a:ext cx="7021474" cy="584775"/>
          </a:xfrm>
          <a:prstGeom prst="rect">
            <a:avLst/>
          </a:prstGeom>
        </p:spPr>
        <p:txBody>
          <a:bodyPr wrap="none">
            <a:spAutoFit/>
          </a:bodyPr>
          <a:lstStyle/>
          <a:p>
            <a:r>
              <a:rPr lang="es-CO" sz="3200" dirty="0">
                <a:solidFill>
                  <a:schemeClr val="bg1"/>
                </a:solidFill>
                <a:latin typeface="Montserrat"/>
              </a:rPr>
              <a:t>Versión 7.0 del Sistema Metron Harmony</a:t>
            </a:r>
            <a:endParaRPr lang="es-CO" sz="3200" dirty="0"/>
          </a:p>
        </p:txBody>
      </p:sp>
      <p:sp>
        <p:nvSpPr>
          <p:cNvPr id="10" name="Rectángulo 9">
            <a:extLst>
              <a:ext uri="{FF2B5EF4-FFF2-40B4-BE49-F238E27FC236}">
                <a16:creationId xmlns:a16="http://schemas.microsoft.com/office/drawing/2014/main" xmlns="" id="{27BA6A56-BB9C-46F1-B454-574CE791B5F5}"/>
              </a:ext>
            </a:extLst>
          </p:cNvPr>
          <p:cNvSpPr/>
          <p:nvPr/>
        </p:nvSpPr>
        <p:spPr>
          <a:xfrm>
            <a:off x="2489881" y="5454744"/>
            <a:ext cx="6096000" cy="276999"/>
          </a:xfrm>
          <a:prstGeom prst="rect">
            <a:avLst/>
          </a:prstGeom>
        </p:spPr>
        <p:txBody>
          <a:bodyPr wrap="square">
            <a:spAutoFit/>
          </a:bodyPr>
          <a:lstStyle/>
          <a:p>
            <a:r>
              <a:rPr lang="es-CO" sz="1200" dirty="0">
                <a:solidFill>
                  <a:schemeClr val="tx2"/>
                </a:solidFill>
                <a:latin typeface="Arial" panose="020B0604020202020204" pitchFamily="34" charset="0"/>
              </a:rPr>
              <a:t>Ventana de cumplimiento con la hora calculada de fuera calzos (COBT) </a:t>
            </a:r>
            <a:endParaRPr lang="es-CO" sz="1200" dirty="0">
              <a:solidFill>
                <a:schemeClr val="tx2"/>
              </a:solidFill>
            </a:endParaRPr>
          </a:p>
        </p:txBody>
      </p:sp>
      <p:sp>
        <p:nvSpPr>
          <p:cNvPr id="11" name="Rectángulo 10">
            <a:extLst>
              <a:ext uri="{FF2B5EF4-FFF2-40B4-BE49-F238E27FC236}">
                <a16:creationId xmlns:a16="http://schemas.microsoft.com/office/drawing/2014/main" xmlns="" id="{CDB0FB27-A90F-456A-A648-225A28C1C909}"/>
              </a:ext>
            </a:extLst>
          </p:cNvPr>
          <p:cNvSpPr/>
          <p:nvPr/>
        </p:nvSpPr>
        <p:spPr>
          <a:xfrm>
            <a:off x="8873493" y="3146784"/>
            <a:ext cx="3222713" cy="2123658"/>
          </a:xfrm>
          <a:prstGeom prst="rect">
            <a:avLst/>
          </a:prstGeom>
        </p:spPr>
        <p:txBody>
          <a:bodyPr wrap="square">
            <a:spAutoFit/>
          </a:bodyPr>
          <a:lstStyle/>
          <a:p>
            <a:r>
              <a:rPr lang="es-CO" sz="1200" dirty="0">
                <a:solidFill>
                  <a:schemeClr val="tx2"/>
                </a:solidFill>
                <a:latin typeface="Arial" panose="020B0604020202020204" pitchFamily="34" charset="0"/>
              </a:rPr>
              <a:t>1. Nombre del aeropuerto </a:t>
            </a:r>
            <a:r>
              <a:rPr lang="es-CO" sz="1200" dirty="0" smtClean="0">
                <a:solidFill>
                  <a:schemeClr val="tx2"/>
                </a:solidFill>
                <a:latin typeface="Arial" panose="020B0604020202020204" pitchFamily="34" charset="0"/>
              </a:rPr>
              <a:t> </a:t>
            </a:r>
            <a:r>
              <a:rPr lang="es-CO" sz="1200" dirty="0">
                <a:solidFill>
                  <a:schemeClr val="tx2"/>
                </a:solidFill>
                <a:latin typeface="Arial" panose="020B0604020202020204" pitchFamily="34" charset="0"/>
              </a:rPr>
              <a:t>y el total de sus vuelos filtrados entre paréntesis </a:t>
            </a:r>
          </a:p>
          <a:p>
            <a:r>
              <a:rPr lang="es-CO" sz="1200" dirty="0">
                <a:solidFill>
                  <a:schemeClr val="tx2"/>
                </a:solidFill>
                <a:latin typeface="Arial" panose="020B0604020202020204" pitchFamily="34" charset="0"/>
              </a:rPr>
              <a:t>2. Mostrar lista de vuelos sin filtrar </a:t>
            </a:r>
          </a:p>
          <a:p>
            <a:r>
              <a:rPr lang="es-CO" sz="1200" dirty="0">
                <a:solidFill>
                  <a:schemeClr val="tx2"/>
                </a:solidFill>
                <a:latin typeface="Arial" panose="020B0604020202020204" pitchFamily="34" charset="0"/>
              </a:rPr>
              <a:t>3 Filtro activo - Enumerar los elementos del filtro </a:t>
            </a:r>
          </a:p>
          <a:p>
            <a:r>
              <a:rPr lang="es-CO" sz="1200" dirty="0">
                <a:solidFill>
                  <a:schemeClr val="tx2"/>
                </a:solidFill>
                <a:latin typeface="Arial" panose="020B0604020202020204" pitchFamily="34" charset="0"/>
              </a:rPr>
              <a:t>4 Encabezados de columna - Identificar los elementos de datos</a:t>
            </a:r>
          </a:p>
          <a:p>
            <a:r>
              <a:rPr lang="es-CO" sz="1200" dirty="0">
                <a:solidFill>
                  <a:schemeClr val="tx2"/>
                </a:solidFill>
                <a:latin typeface="Arial" panose="020B0604020202020204" pitchFamily="34" charset="0"/>
              </a:rPr>
              <a:t>5.       o     - Expandir la fila para ver el Resumen del vuelo o contraer el panel abierto de resumen del vuelo </a:t>
            </a:r>
          </a:p>
          <a:p>
            <a:r>
              <a:rPr lang="es-CO" sz="1200" dirty="0">
                <a:solidFill>
                  <a:schemeClr val="tx2"/>
                </a:solidFill>
                <a:latin typeface="Arial" panose="020B0604020202020204" pitchFamily="34" charset="0"/>
              </a:rPr>
              <a:t>6. - Abrir ventana de detalles de vuelo </a:t>
            </a:r>
            <a:endParaRPr lang="es-CO" sz="1200" dirty="0">
              <a:solidFill>
                <a:schemeClr val="tx2"/>
              </a:solidFill>
            </a:endParaRPr>
          </a:p>
        </p:txBody>
      </p:sp>
      <p:pic>
        <p:nvPicPr>
          <p:cNvPr id="13" name="Imagen 12">
            <a:extLst>
              <a:ext uri="{FF2B5EF4-FFF2-40B4-BE49-F238E27FC236}">
                <a16:creationId xmlns:a16="http://schemas.microsoft.com/office/drawing/2014/main" xmlns="" id="{74A145EE-BE92-4949-8E4A-D6E0174E8222}"/>
              </a:ext>
            </a:extLst>
          </p:cNvPr>
          <p:cNvPicPr>
            <a:picLocks noChangeAspect="1"/>
          </p:cNvPicPr>
          <p:nvPr/>
        </p:nvPicPr>
        <p:blipFill>
          <a:blip r:embed="rId3"/>
          <a:stretch>
            <a:fillRect/>
          </a:stretch>
        </p:blipFill>
        <p:spPr>
          <a:xfrm>
            <a:off x="9123761" y="4476205"/>
            <a:ext cx="214650" cy="189411"/>
          </a:xfrm>
          <a:prstGeom prst="rect">
            <a:avLst/>
          </a:prstGeom>
        </p:spPr>
      </p:pic>
      <p:pic>
        <p:nvPicPr>
          <p:cNvPr id="14" name="Imagen 13">
            <a:extLst>
              <a:ext uri="{FF2B5EF4-FFF2-40B4-BE49-F238E27FC236}">
                <a16:creationId xmlns:a16="http://schemas.microsoft.com/office/drawing/2014/main" xmlns="" id="{500C57A8-8668-4C5E-BA4D-0ABFF5754491}"/>
              </a:ext>
            </a:extLst>
          </p:cNvPr>
          <p:cNvPicPr>
            <a:picLocks noChangeAspect="1"/>
          </p:cNvPicPr>
          <p:nvPr/>
        </p:nvPicPr>
        <p:blipFill>
          <a:blip r:embed="rId4"/>
          <a:stretch>
            <a:fillRect/>
          </a:stretch>
        </p:blipFill>
        <p:spPr>
          <a:xfrm>
            <a:off x="9481354" y="4463710"/>
            <a:ext cx="214650" cy="214400"/>
          </a:xfrm>
          <a:prstGeom prst="rect">
            <a:avLst/>
          </a:prstGeom>
        </p:spPr>
      </p:pic>
    </p:spTree>
    <p:extLst>
      <p:ext uri="{BB962C8B-B14F-4D97-AF65-F5344CB8AC3E}">
        <p14:creationId xmlns:p14="http://schemas.microsoft.com/office/powerpoint/2010/main" val="223046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4A6C135E-CD93-4035-99EC-F27AF0E198E6}"/>
              </a:ext>
            </a:extLst>
          </p:cNvPr>
          <p:cNvSpPr/>
          <p:nvPr/>
        </p:nvSpPr>
        <p:spPr>
          <a:xfrm>
            <a:off x="400593" y="1797763"/>
            <a:ext cx="11364687" cy="738664"/>
          </a:xfrm>
          <a:prstGeom prst="rect">
            <a:avLst/>
          </a:prstGeom>
        </p:spPr>
        <p:txBody>
          <a:bodyPr wrap="square">
            <a:spAutoFit/>
          </a:bodyPr>
          <a:lstStyle/>
          <a:p>
            <a:r>
              <a:rPr lang="es-CO" sz="2400" b="1" i="1" dirty="0">
                <a:solidFill>
                  <a:srgbClr val="000000"/>
                </a:solidFill>
                <a:latin typeface="Century Gothic" panose="020B0502020202020204" pitchFamily="34" charset="0"/>
              </a:rPr>
              <a:t>Vista de todos los vuelos </a:t>
            </a:r>
            <a:endParaRPr lang="es-CO" sz="2400" dirty="0">
              <a:solidFill>
                <a:srgbClr val="000000"/>
              </a:solidFill>
              <a:latin typeface="Century Gothic" panose="020B0502020202020204" pitchFamily="34" charset="0"/>
            </a:endParaRPr>
          </a:p>
          <a:p>
            <a:r>
              <a:rPr lang="es-CO" dirty="0">
                <a:solidFill>
                  <a:srgbClr val="000000"/>
                </a:solidFill>
                <a:latin typeface="Arial" panose="020B0604020202020204" pitchFamily="34" charset="0"/>
              </a:rPr>
              <a:t>Cuando se abre el Modo de edición, se muestra la vista de </a:t>
            </a:r>
            <a:r>
              <a:rPr lang="es-CO" i="1" dirty="0">
                <a:solidFill>
                  <a:srgbClr val="000000"/>
                </a:solidFill>
                <a:latin typeface="Arial" panose="020B0604020202020204" pitchFamily="34" charset="0"/>
              </a:rPr>
              <a:t>Todos los vuelos </a:t>
            </a:r>
            <a:r>
              <a:rPr lang="es-CO" dirty="0">
                <a:solidFill>
                  <a:srgbClr val="000000"/>
                </a:solidFill>
                <a:latin typeface="Arial" panose="020B0604020202020204" pitchFamily="34" charset="0"/>
              </a:rPr>
              <a:t>de forma predeterminada </a:t>
            </a:r>
            <a:endParaRPr lang="es-CO" dirty="0"/>
          </a:p>
        </p:txBody>
      </p:sp>
      <p:pic>
        <p:nvPicPr>
          <p:cNvPr id="11" name="Imagen 10">
            <a:extLst>
              <a:ext uri="{FF2B5EF4-FFF2-40B4-BE49-F238E27FC236}">
                <a16:creationId xmlns:a16="http://schemas.microsoft.com/office/drawing/2014/main" xmlns="" id="{68A7A908-6D4E-469C-976E-E0C2EC5B536E}"/>
              </a:ext>
            </a:extLst>
          </p:cNvPr>
          <p:cNvPicPr>
            <a:picLocks noChangeAspect="1"/>
          </p:cNvPicPr>
          <p:nvPr/>
        </p:nvPicPr>
        <p:blipFill>
          <a:blip r:embed="rId2"/>
          <a:stretch>
            <a:fillRect/>
          </a:stretch>
        </p:blipFill>
        <p:spPr>
          <a:xfrm>
            <a:off x="477414" y="2673532"/>
            <a:ext cx="7612849" cy="3065417"/>
          </a:xfrm>
          <a:prstGeom prst="rect">
            <a:avLst/>
          </a:prstGeom>
        </p:spPr>
      </p:pic>
      <p:sp>
        <p:nvSpPr>
          <p:cNvPr id="12" name="Rectángulo 11">
            <a:extLst>
              <a:ext uri="{FF2B5EF4-FFF2-40B4-BE49-F238E27FC236}">
                <a16:creationId xmlns:a16="http://schemas.microsoft.com/office/drawing/2014/main" xmlns="" id="{8782064B-E8B3-4836-BBEF-6A257A1532D6}"/>
              </a:ext>
            </a:extLst>
          </p:cNvPr>
          <p:cNvSpPr/>
          <p:nvPr/>
        </p:nvSpPr>
        <p:spPr>
          <a:xfrm>
            <a:off x="8210771" y="2673532"/>
            <a:ext cx="3615469" cy="2800767"/>
          </a:xfrm>
          <a:prstGeom prst="rect">
            <a:avLst/>
          </a:prstGeom>
        </p:spPr>
        <p:txBody>
          <a:bodyPr wrap="square">
            <a:spAutoFit/>
          </a:bodyPr>
          <a:lstStyle/>
          <a:p>
            <a:endParaRPr lang="es-CO" sz="2000" dirty="0">
              <a:solidFill>
                <a:srgbClr val="000000"/>
              </a:solidFill>
              <a:latin typeface="Arial" panose="020B0604020202020204" pitchFamily="34" charset="0"/>
            </a:endParaRPr>
          </a:p>
          <a:p>
            <a:r>
              <a:rPr lang="es-CO" sz="1200" dirty="0">
                <a:solidFill>
                  <a:schemeClr val="tx2"/>
                </a:solidFill>
                <a:latin typeface="Arial" panose="020B0604020202020204" pitchFamily="34" charset="0"/>
              </a:rPr>
              <a:t>1. El ACID y los aeropuertos de salida y llegada están listados (es decir, ADEP - ADES). </a:t>
            </a:r>
          </a:p>
          <a:p>
            <a:r>
              <a:rPr lang="es-CO" sz="1200" dirty="0">
                <a:solidFill>
                  <a:schemeClr val="tx2"/>
                </a:solidFill>
                <a:latin typeface="Arial" panose="020B0604020202020204" pitchFamily="34" charset="0"/>
              </a:rPr>
              <a:t>2. </a:t>
            </a:r>
            <a:r>
              <a:rPr lang="es-CO" sz="1200" b="1" dirty="0">
                <a:solidFill>
                  <a:schemeClr val="tx2"/>
                </a:solidFill>
                <a:latin typeface="Arial" panose="020B0604020202020204" pitchFamily="34" charset="0"/>
              </a:rPr>
              <a:t>Datos </a:t>
            </a:r>
            <a:r>
              <a:rPr lang="es-CO" sz="1200" dirty="0">
                <a:solidFill>
                  <a:schemeClr val="tx2"/>
                </a:solidFill>
                <a:latin typeface="Arial" panose="020B0604020202020204" pitchFamily="34" charset="0"/>
              </a:rPr>
              <a:t>- Actualizar el </a:t>
            </a:r>
            <a:r>
              <a:rPr lang="es-CO" sz="1200" i="1" dirty="0">
                <a:solidFill>
                  <a:schemeClr val="tx2"/>
                </a:solidFill>
                <a:latin typeface="Arial" panose="020B0604020202020204" pitchFamily="34" charset="0"/>
              </a:rPr>
              <a:t>ACID</a:t>
            </a:r>
            <a:r>
              <a:rPr lang="es-CO" sz="1200" dirty="0">
                <a:solidFill>
                  <a:schemeClr val="tx2"/>
                </a:solidFill>
                <a:latin typeface="Arial" panose="020B0604020202020204" pitchFamily="34" charset="0"/>
              </a:rPr>
              <a:t>, </a:t>
            </a:r>
            <a:r>
              <a:rPr lang="es-CO" sz="1200" i="1" dirty="0">
                <a:solidFill>
                  <a:schemeClr val="tx2"/>
                </a:solidFill>
                <a:latin typeface="Arial" panose="020B0604020202020204" pitchFamily="34" charset="0"/>
              </a:rPr>
              <a:t>tipo AC</a:t>
            </a:r>
            <a:r>
              <a:rPr lang="es-CO" sz="1200" dirty="0">
                <a:solidFill>
                  <a:schemeClr val="tx2"/>
                </a:solidFill>
                <a:latin typeface="Arial" panose="020B0604020202020204" pitchFamily="34" charset="0"/>
              </a:rPr>
              <a:t>, y </a:t>
            </a:r>
            <a:r>
              <a:rPr lang="es-CO" sz="1200" i="1" dirty="0">
                <a:solidFill>
                  <a:schemeClr val="tx2"/>
                </a:solidFill>
                <a:latin typeface="Arial" panose="020B0604020202020204" pitchFamily="34" charset="0"/>
              </a:rPr>
              <a:t>AC</a:t>
            </a:r>
            <a:endParaRPr lang="es-CO" sz="1200" dirty="0">
              <a:solidFill>
                <a:schemeClr val="tx2"/>
              </a:solidFill>
              <a:latin typeface="Arial" panose="020B0604020202020204" pitchFamily="34" charset="0"/>
            </a:endParaRPr>
          </a:p>
          <a:p>
            <a:r>
              <a:rPr lang="es-CO" sz="1200" dirty="0">
                <a:solidFill>
                  <a:schemeClr val="tx2"/>
                </a:solidFill>
                <a:latin typeface="Arial" panose="020B0604020202020204" pitchFamily="34" charset="0"/>
              </a:rPr>
              <a:t>3. </a:t>
            </a:r>
            <a:r>
              <a:rPr lang="es-CO" sz="1200" b="1" dirty="0">
                <a:solidFill>
                  <a:schemeClr val="tx2"/>
                </a:solidFill>
                <a:latin typeface="Arial" panose="020B0604020202020204" pitchFamily="34" charset="0"/>
              </a:rPr>
              <a:t>Contacto </a:t>
            </a:r>
            <a:r>
              <a:rPr lang="es-CO" sz="1200" dirty="0">
                <a:solidFill>
                  <a:schemeClr val="tx2"/>
                </a:solidFill>
                <a:latin typeface="Arial" panose="020B0604020202020204" pitchFamily="34" charset="0"/>
              </a:rPr>
              <a:t>- Actualizar el </a:t>
            </a:r>
            <a:r>
              <a:rPr lang="es-CO" sz="1200" i="1" dirty="0">
                <a:solidFill>
                  <a:schemeClr val="tx2"/>
                </a:solidFill>
                <a:latin typeface="Arial" panose="020B0604020202020204" pitchFamily="34" charset="0"/>
              </a:rPr>
              <a:t>Correo electrónico</a:t>
            </a:r>
            <a:r>
              <a:rPr lang="es-CO" sz="1200" dirty="0">
                <a:solidFill>
                  <a:schemeClr val="tx2"/>
                </a:solidFill>
                <a:latin typeface="Arial" panose="020B0604020202020204" pitchFamily="34" charset="0"/>
              </a:rPr>
              <a:t>, </a:t>
            </a:r>
            <a:r>
              <a:rPr lang="es-CO" sz="1200" i="1" dirty="0">
                <a:solidFill>
                  <a:schemeClr val="tx2"/>
                </a:solidFill>
                <a:latin typeface="Arial" panose="020B0604020202020204" pitchFamily="34" charset="0"/>
              </a:rPr>
              <a:t>número de teléfono móvil </a:t>
            </a:r>
            <a:r>
              <a:rPr lang="es-CO" sz="1200" dirty="0">
                <a:solidFill>
                  <a:schemeClr val="tx2"/>
                </a:solidFill>
                <a:latin typeface="Arial" panose="020B0604020202020204" pitchFamily="34" charset="0"/>
              </a:rPr>
              <a:t>y </a:t>
            </a:r>
            <a:r>
              <a:rPr lang="es-CO" sz="1200" i="1" dirty="0">
                <a:solidFill>
                  <a:schemeClr val="tx2"/>
                </a:solidFill>
                <a:latin typeface="Arial" panose="020B0604020202020204" pitchFamily="34" charset="0"/>
              </a:rPr>
              <a:t>operador de telefonía móvil</a:t>
            </a:r>
            <a:r>
              <a:rPr lang="es-CO" sz="1200" dirty="0">
                <a:solidFill>
                  <a:schemeClr val="tx2"/>
                </a:solidFill>
                <a:latin typeface="Arial" panose="020B0604020202020204" pitchFamily="34" charset="0"/>
              </a:rPr>
              <a:t>. </a:t>
            </a:r>
          </a:p>
          <a:p>
            <a:r>
              <a:rPr lang="es-CO" sz="1200" dirty="0">
                <a:solidFill>
                  <a:schemeClr val="tx2"/>
                </a:solidFill>
                <a:latin typeface="Arial" panose="020B0604020202020204" pitchFamily="34" charset="0"/>
              </a:rPr>
              <a:t>4. </a:t>
            </a:r>
            <a:r>
              <a:rPr lang="es-CO" sz="1200" b="1" dirty="0">
                <a:solidFill>
                  <a:schemeClr val="tx2"/>
                </a:solidFill>
                <a:latin typeface="Arial" panose="020B0604020202020204" pitchFamily="34" charset="0"/>
              </a:rPr>
              <a:t>Cancel/restablecer </a:t>
            </a:r>
            <a:r>
              <a:rPr lang="es-CO" sz="1200" dirty="0">
                <a:solidFill>
                  <a:schemeClr val="tx2"/>
                </a:solidFill>
                <a:latin typeface="Arial" panose="020B0604020202020204" pitchFamily="34" charset="0"/>
              </a:rPr>
              <a:t>– La etiqueta mostrada depende de la condición del vuelo seleccionado. </a:t>
            </a:r>
          </a:p>
          <a:p>
            <a:r>
              <a:rPr lang="es-CO" sz="1200" dirty="0">
                <a:solidFill>
                  <a:schemeClr val="tx2"/>
                </a:solidFill>
                <a:latin typeface="Arial" panose="020B0604020202020204" pitchFamily="34" charset="0"/>
              </a:rPr>
              <a:t>Si selecciona un vuelo cancelado, la etiqueta dice Restablecer. Si selecciona un vuelo elegible para cancelación, la etiqueta dice Cancelar. </a:t>
            </a:r>
          </a:p>
          <a:p>
            <a:r>
              <a:rPr lang="es-CO" sz="1200" dirty="0">
                <a:solidFill>
                  <a:schemeClr val="tx2"/>
                </a:solidFill>
                <a:latin typeface="Arial" panose="020B0604020202020204" pitchFamily="34" charset="0"/>
              </a:rPr>
              <a:t>5. </a:t>
            </a:r>
            <a:r>
              <a:rPr lang="es-CO" sz="1200" b="1" dirty="0">
                <a:solidFill>
                  <a:schemeClr val="tx2"/>
                </a:solidFill>
                <a:latin typeface="Arial" panose="020B0604020202020204" pitchFamily="34" charset="0"/>
              </a:rPr>
              <a:t>Horas </a:t>
            </a:r>
            <a:r>
              <a:rPr lang="es-CO" sz="1200" dirty="0">
                <a:solidFill>
                  <a:schemeClr val="tx2"/>
                </a:solidFill>
                <a:latin typeface="Arial" panose="020B0604020202020204" pitchFamily="34" charset="0"/>
              </a:rPr>
              <a:t>– Actualización de ATOT ALDT, ELTOT, ELOBT, LOBT y LIBT en el panel de horas. </a:t>
            </a:r>
          </a:p>
        </p:txBody>
      </p:sp>
    </p:spTree>
    <p:extLst>
      <p:ext uri="{BB962C8B-B14F-4D97-AF65-F5344CB8AC3E}">
        <p14:creationId xmlns:p14="http://schemas.microsoft.com/office/powerpoint/2010/main" val="100172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710CA8BE-6E22-4443-984E-748E400F2435}"/>
              </a:ext>
            </a:extLst>
          </p:cNvPr>
          <p:cNvSpPr txBox="1">
            <a:spLocks/>
          </p:cNvSpPr>
          <p:nvPr/>
        </p:nvSpPr>
        <p:spPr>
          <a:xfrm>
            <a:off x="169334" y="1981200"/>
            <a:ext cx="8596668" cy="7407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Arial"/>
                <a:ea typeface="+mj-ea"/>
                <a:cs typeface="Arial"/>
              </a:defRPr>
            </a:lvl1pPr>
          </a:lstStyle>
          <a:p>
            <a:pPr algn="l"/>
            <a:r>
              <a:rPr lang="es-CO" dirty="0"/>
              <a:t>Paso 1. Conexión  </a:t>
            </a:r>
          </a:p>
        </p:txBody>
      </p:sp>
      <p:sp>
        <p:nvSpPr>
          <p:cNvPr id="7" name="Marcador de contenido 2">
            <a:extLst>
              <a:ext uri="{FF2B5EF4-FFF2-40B4-BE49-F238E27FC236}">
                <a16:creationId xmlns:a16="http://schemas.microsoft.com/office/drawing/2014/main" xmlns="" id="{A6C100A2-83D2-47FC-BD95-A5FE964D398D}"/>
              </a:ext>
            </a:extLst>
          </p:cNvPr>
          <p:cNvSpPr txBox="1">
            <a:spLocks/>
          </p:cNvSpPr>
          <p:nvPr/>
        </p:nvSpPr>
        <p:spPr>
          <a:xfrm>
            <a:off x="880534" y="3429000"/>
            <a:ext cx="8596668" cy="2921000"/>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Clr>
                <a:schemeClr val="tx2"/>
              </a:buClr>
              <a:buFont typeface="Arial"/>
              <a:buNone/>
              <a:defRPr sz="2000" kern="1200">
                <a:solidFill>
                  <a:schemeClr val="tx1">
                    <a:lumMod val="75000"/>
                  </a:schemeClr>
                </a:solidFill>
                <a:latin typeface="Arial"/>
                <a:ea typeface="+mn-ea"/>
                <a:cs typeface="Arial"/>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CO" dirty="0" smtClean="0">
                <a:solidFill>
                  <a:schemeClr val="tx2">
                    <a:lumMod val="50000"/>
                  </a:schemeClr>
                </a:solidFill>
              </a:rPr>
              <a:t>Para </a:t>
            </a:r>
            <a:r>
              <a:rPr lang="es-CO" dirty="0">
                <a:solidFill>
                  <a:schemeClr val="tx2">
                    <a:lumMod val="50000"/>
                  </a:schemeClr>
                </a:solidFill>
              </a:rPr>
              <a:t>tener acceso al portal web se debe ingresar a la siguiente URL</a:t>
            </a:r>
          </a:p>
          <a:p>
            <a:pPr algn="just"/>
            <a:endParaRPr lang="es-CO" dirty="0"/>
          </a:p>
          <a:p>
            <a:pPr marL="1257300" lvl="2" indent="-342900" algn="just">
              <a:buFont typeface="Wingdings" panose="05000000000000000000" pitchFamily="2" charset="2"/>
              <a:buChar char="Ø"/>
            </a:pPr>
            <a:endParaRPr lang="es-CO" sz="2400" u="sng" dirty="0">
              <a:solidFill>
                <a:srgbClr val="0070C0"/>
              </a:solidFill>
            </a:endParaRPr>
          </a:p>
          <a:p>
            <a:pPr marL="1257300" lvl="2" indent="-342900" algn="just">
              <a:buFont typeface="Wingdings" panose="05000000000000000000" pitchFamily="2" charset="2"/>
              <a:buChar char="Ø"/>
            </a:pPr>
            <a:r>
              <a:rPr lang="es-CO" sz="2400" u="sng" dirty="0">
                <a:solidFill>
                  <a:srgbClr val="0070C0"/>
                </a:solidFill>
              </a:rPr>
              <a:t>https://ops-web.aerocivil.gov.co/harmonyweb/app/</a:t>
            </a:r>
          </a:p>
          <a:p>
            <a:pPr lvl="2" algn="just"/>
            <a:endParaRPr lang="es-CO" sz="1800" dirty="0"/>
          </a:p>
          <a:p>
            <a:pPr lvl="2" algn="just"/>
            <a:endParaRPr lang="es-CO" sz="2400" dirty="0"/>
          </a:p>
          <a:p>
            <a:pPr lvl="2" algn="just"/>
            <a:endParaRPr lang="es-CO" dirty="0"/>
          </a:p>
          <a:p>
            <a:pPr algn="just"/>
            <a:endParaRPr lang="es-CO" dirty="0"/>
          </a:p>
        </p:txBody>
      </p:sp>
    </p:spTree>
    <p:extLst>
      <p:ext uri="{BB962C8B-B14F-4D97-AF65-F5344CB8AC3E}">
        <p14:creationId xmlns:p14="http://schemas.microsoft.com/office/powerpoint/2010/main" val="118249784"/>
      </p:ext>
    </p:extLst>
  </p:cSld>
  <p:clrMapOvr>
    <a:masterClrMapping/>
  </p:clrMapOvr>
</p:sld>
</file>

<file path=ppt/theme/theme1.xml><?xml version="1.0" encoding="utf-8"?>
<a:theme xmlns:a="http://schemas.openxmlformats.org/drawingml/2006/main" name="Aerocivil">
  <a:themeElements>
    <a:clrScheme name="Personalizar 1">
      <a:dk1>
        <a:srgbClr val="949494"/>
      </a:dk1>
      <a:lt1>
        <a:sysClr val="window" lastClr="FFFFFF"/>
      </a:lt1>
      <a:dk2>
        <a:srgbClr val="1F497D"/>
      </a:dk2>
      <a:lt2>
        <a:srgbClr val="EEECE1"/>
      </a:lt2>
      <a:accent1>
        <a:srgbClr val="365B86"/>
      </a:accent1>
      <a:accent2>
        <a:srgbClr val="C0000C"/>
      </a:accent2>
      <a:accent3>
        <a:srgbClr val="528414"/>
      </a:accent3>
      <a:accent4>
        <a:srgbClr val="5407A2"/>
      </a:accent4>
      <a:accent5>
        <a:srgbClr val="00BAD3"/>
      </a:accent5>
      <a:accent6>
        <a:srgbClr val="F75D00"/>
      </a:accent6>
      <a:hlink>
        <a:srgbClr val="002CD7"/>
      </a:hlink>
      <a:folHlink>
        <a:srgbClr val="A800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erocivil" id="{2C6C6486-B14D-4B30-82CF-B8B74AD2AC45}" vid="{2925D032-BD30-4F97-B6A3-E3F2EF27D16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BDCCD1EE947A94FBFE1208C4F6D7840" ma:contentTypeVersion="0" ma:contentTypeDescription="Crear nuevo documento." ma:contentTypeScope="" ma:versionID="8d2da827986789bed11f68634ca5f05a">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971C84-B68D-44A4-ABBE-3E71079FD037}"/>
</file>

<file path=customXml/itemProps2.xml><?xml version="1.0" encoding="utf-8"?>
<ds:datastoreItem xmlns:ds="http://schemas.openxmlformats.org/officeDocument/2006/customXml" ds:itemID="{0459CCB7-8C36-4BE7-9FCB-2958E3854E8C}"/>
</file>

<file path=customXml/itemProps3.xml><?xml version="1.0" encoding="utf-8"?>
<ds:datastoreItem xmlns:ds="http://schemas.openxmlformats.org/officeDocument/2006/customXml" ds:itemID="{363AE274-F9D6-4BA4-8AF6-4E079EDDACFC}"/>
</file>

<file path=docProps/app.xml><?xml version="1.0" encoding="utf-8"?>
<Properties xmlns="http://schemas.openxmlformats.org/officeDocument/2006/extended-properties" xmlns:vt="http://schemas.openxmlformats.org/officeDocument/2006/docPropsVTypes">
  <Template/>
  <TotalTime>10268</TotalTime>
  <Words>1269</Words>
  <Application>Microsoft Office PowerPoint</Application>
  <PresentationFormat>Panorámica</PresentationFormat>
  <Paragraphs>106</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Century Gothic</vt:lpstr>
      <vt:lpstr>Montserrat</vt:lpstr>
      <vt:lpstr>Wingdings</vt:lpstr>
      <vt:lpstr>Aerocivil</vt:lpstr>
      <vt:lpstr>INSTRUCTIVO PARA EL INGRESO HARMONY  7.0 </vt:lpstr>
      <vt:lpstr>El Grupo de Gestión de Afluencia Tránsito Aéreo y Capacidad – ATFCM, se permite informar de la implementación de la Versión 7.0 del Sistema Metron Harmony. El cual con sus nuevas funcionalidades y beneficios, permite a los usuarios tener un entorno agradable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Gestión y Control de Proyectos</dc:title>
  <dc:creator>Javier Hernando Cortés Sánchez</dc:creator>
  <cp:lastModifiedBy>Miguel Angel Segura Osorio</cp:lastModifiedBy>
  <cp:revision>173</cp:revision>
  <dcterms:created xsi:type="dcterms:W3CDTF">2018-03-02T20:20:46Z</dcterms:created>
  <dcterms:modified xsi:type="dcterms:W3CDTF">2019-09-19T19:42:28Z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0x0101000BDCCD1EE947A94FBFE1208C4F6D7840</vt:lpwstr>
  </property>
</Properties>
</file>