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441" r:id="rId6"/>
    <p:sldId id="257" r:id="rId7"/>
    <p:sldId id="446" r:id="rId8"/>
    <p:sldId id="442" r:id="rId9"/>
    <p:sldId id="447" r:id="rId10"/>
    <p:sldId id="260" r:id="rId11"/>
    <p:sldId id="259" r:id="rId12"/>
    <p:sldId id="439" r:id="rId13"/>
    <p:sldId id="444" r:id="rId14"/>
    <p:sldId id="443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1B27ED-75F6-4BB3-BF79-A47CE87D176A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066F9-21F6-404F-BDFE-890BC86133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3492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545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8001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43061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4011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361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2519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6557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7977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317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2679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9567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5E72C-2852-4B75-AB38-4F2806139211}" type="datetimeFigureOut">
              <a:rPr lang="es-CO" smtClean="0"/>
              <a:t>26/01/2021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0468A8-BB1B-4CD3-97DB-7D8233FAE051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455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PAAC%202021%20Y%20RESULTADOS%20PAAC%202020%20AEROCIVIL%2026%2001%202021%20final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506795" y="3512547"/>
            <a:ext cx="6422987" cy="818207"/>
          </a:xfrm>
          <a:prstGeom prst="rect">
            <a:avLst/>
          </a:prstGeom>
        </p:spPr>
        <p:txBody>
          <a:bodyPr>
            <a:noAutofit/>
          </a:bodyPr>
          <a:lstStyle>
            <a:lvl1pPr marL="456709" indent="-45670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535" indent="-38059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2362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1306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0251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49196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140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085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030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2560898" y="5032328"/>
            <a:ext cx="5205715" cy="1034880"/>
          </a:xfrm>
          <a:prstGeom prst="rect">
            <a:avLst/>
          </a:prstGeom>
        </p:spPr>
        <p:txBody>
          <a:bodyPr>
            <a:noAutofit/>
          </a:bodyPr>
          <a:lstStyle>
            <a:lvl1pPr marL="456709" indent="-456709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426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89535" indent="-38059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37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2362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1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131306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740251" indent="-304472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349196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58140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67085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76030" indent="-304472" algn="l" defTabSz="1217889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6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2400" b="1" i="0" u="none" strike="noStrike" kern="1200" cap="none" spc="0" normalizeH="0" baseline="0" noProof="0" dirty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0A0A0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EED05889-E5A2-4A1B-90BA-783343757BE2}"/>
              </a:ext>
            </a:extLst>
          </p:cNvPr>
          <p:cNvSpPr txBox="1"/>
          <p:nvPr/>
        </p:nvSpPr>
        <p:spPr>
          <a:xfrm>
            <a:off x="0" y="1740893"/>
            <a:ext cx="903746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 eaLnBrk="0" fontAlgn="base" hangingPunct="0">
              <a:spcAft>
                <a:spcPct val="0"/>
              </a:spcAft>
            </a:pPr>
            <a:r>
              <a:rPr lang="es-CO" altLang="es-CO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COMITÉ INSTITUCIONAL DE GESTIÓN Y DESEMPEÑO</a:t>
            </a:r>
          </a:p>
          <a:p>
            <a:pPr algn="ctr" defTabSz="685800" eaLnBrk="0" fontAlgn="base" hangingPunct="0">
              <a:spcAft>
                <a:spcPct val="0"/>
              </a:spcAft>
            </a:pPr>
            <a:r>
              <a:rPr lang="es-CO" altLang="es-CO" sz="28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s-CO" altLang="es-CO" sz="24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01 - 2021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831B90F-8BEB-4EBB-837A-DB108239BFBA}"/>
              </a:ext>
            </a:extLst>
          </p:cNvPr>
          <p:cNvSpPr txBox="1"/>
          <p:nvPr/>
        </p:nvSpPr>
        <p:spPr>
          <a:xfrm>
            <a:off x="3121442" y="3535074"/>
            <a:ext cx="29011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PAAC - 2021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DD0119B5-A1FD-4316-B5E2-81553C9EDF0C}"/>
              </a:ext>
            </a:extLst>
          </p:cNvPr>
          <p:cNvSpPr txBox="1"/>
          <p:nvPr/>
        </p:nvSpPr>
        <p:spPr>
          <a:xfrm>
            <a:off x="4225771" y="5697876"/>
            <a:ext cx="48116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>
                <a:solidFill>
                  <a:schemeClr val="accent1">
                    <a:lumMod val="75000"/>
                  </a:schemeClr>
                </a:solidFill>
              </a:rPr>
              <a:t>OFICINA ASESORA DE PLANEACIÓN – enero 2021</a:t>
            </a:r>
          </a:p>
        </p:txBody>
      </p:sp>
    </p:spTree>
    <p:extLst>
      <p:ext uri="{BB962C8B-B14F-4D97-AF65-F5344CB8AC3E}">
        <p14:creationId xmlns:p14="http://schemas.microsoft.com/office/powerpoint/2010/main" val="3239390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69C80154-1BAD-4020-979A-D8CD81535A6D}"/>
              </a:ext>
            </a:extLst>
          </p:cNvPr>
          <p:cNvSpPr txBox="1">
            <a:spLocks/>
          </p:cNvSpPr>
          <p:nvPr/>
        </p:nvSpPr>
        <p:spPr>
          <a:xfrm>
            <a:off x="196169" y="2008702"/>
            <a:ext cx="8563518" cy="41050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 eaLnBrk="1" hangingPunct="1"/>
            <a:endParaRPr 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endParaRPr lang="es-CO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CO" alt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899A92-ABB6-4439-9DE1-69A5310402D6}"/>
              </a:ext>
            </a:extLst>
          </p:cNvPr>
          <p:cNvSpPr txBox="1"/>
          <p:nvPr/>
        </p:nvSpPr>
        <p:spPr>
          <a:xfrm>
            <a:off x="2256639" y="1878798"/>
            <a:ext cx="365252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" sz="4400" b="1" u="sng" dirty="0">
                <a:solidFill>
                  <a:schemeClr val="accent1">
                    <a:lumMod val="75000"/>
                  </a:schemeClr>
                </a:solidFill>
                <a:hlinkClick r:id="rId2" action="ppaction://hlinkfile"/>
              </a:rPr>
              <a:t>PAAC 2021 </a:t>
            </a:r>
            <a:endParaRPr lang="es-ES" sz="4400" b="1" u="sng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  <a:p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7098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69C80154-1BAD-4020-979A-D8CD81535A6D}"/>
              </a:ext>
            </a:extLst>
          </p:cNvPr>
          <p:cNvSpPr txBox="1">
            <a:spLocks/>
          </p:cNvSpPr>
          <p:nvPr/>
        </p:nvSpPr>
        <p:spPr>
          <a:xfrm>
            <a:off x="196169" y="2008702"/>
            <a:ext cx="8563518" cy="41050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 eaLnBrk="1" hangingPunct="1"/>
            <a:endParaRPr 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endParaRPr lang="es-CO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CO" alt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899A92-ABB6-4439-9DE1-69A5310402D6}"/>
              </a:ext>
            </a:extLst>
          </p:cNvPr>
          <p:cNvSpPr txBox="1"/>
          <p:nvPr/>
        </p:nvSpPr>
        <p:spPr>
          <a:xfrm>
            <a:off x="2256639" y="1878798"/>
            <a:ext cx="5276675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s-ES" sz="5400" dirty="0">
                <a:solidFill>
                  <a:schemeClr val="accent6">
                    <a:lumMod val="75000"/>
                  </a:schemeClr>
                </a:solidFill>
                <a:latin typeface="Algerian" panose="04020705040A02060702" pitchFamily="82" charset="0"/>
              </a:rPr>
              <a:t>GRACIAS!!! </a:t>
            </a:r>
          </a:p>
          <a:p>
            <a:endParaRPr lang="es-ES" sz="3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7382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n 1">
            <a:extLst>
              <a:ext uri="{FF2B5EF4-FFF2-40B4-BE49-F238E27FC236}">
                <a16:creationId xmlns:a16="http://schemas.microsoft.com/office/drawing/2014/main" id="{1772272F-8070-4A9E-9746-E1469C741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278" y="1664259"/>
            <a:ext cx="8799443" cy="4085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F02AFD1-6D7D-493F-8E47-1493D010D0EB}"/>
              </a:ext>
            </a:extLst>
          </p:cNvPr>
          <p:cNvSpPr txBox="1"/>
          <p:nvPr/>
        </p:nvSpPr>
        <p:spPr>
          <a:xfrm>
            <a:off x="1813195" y="670858"/>
            <a:ext cx="5582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b="1" dirty="0"/>
              <a:t> </a:t>
            </a:r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RESULTADOS MONITOREO PAAC 20</a:t>
            </a:r>
            <a:r>
              <a:rPr lang="es-ES" sz="2400" b="1" dirty="0">
                <a:solidFill>
                  <a:schemeClr val="accent1">
                    <a:lumMod val="75000"/>
                  </a:schemeClr>
                </a:solidFill>
              </a:rPr>
              <a:t>20</a:t>
            </a:r>
            <a:endParaRPr lang="es-CO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5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08F3F-1A25-4574-B4F3-7D855960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026" y="417251"/>
            <a:ext cx="4927108" cy="550415"/>
          </a:xfrm>
        </p:spPr>
        <p:txBody>
          <a:bodyPr>
            <a:noAutofit/>
          </a:bodyPr>
          <a:lstStyle/>
          <a:p>
            <a:b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</a:br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LOGROS ALCANZADOS 2020</a:t>
            </a:r>
            <a:br>
              <a:rPr lang="es-CO" sz="1600" dirty="0"/>
            </a:br>
            <a:endParaRPr lang="es-CO" sz="2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C018B4-324E-4EF1-8157-578332C784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53983" y="1599527"/>
            <a:ext cx="7772767" cy="3895750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1"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es-CO" sz="1700" b="1" dirty="0">
              <a:latin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</a:rPr>
              <a:t>Documento con el desarrollo de la política de administración de riesgos y actualización mapa de riesgos de corrupción. </a:t>
            </a: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</a:rPr>
              <a:t>Implementación de 22 tramites en línea.</a:t>
            </a: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</a:rPr>
              <a:t>Eliminación de 4  tramites en el SUIT.</a:t>
            </a: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</a:rPr>
              <a:t>Conformación y operacionalización equipo MIPG. </a:t>
            </a: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  <a:ea typeface="Times New Roman" panose="02020603050405020304" pitchFamily="18" charset="0"/>
              </a:rPr>
              <a:t>Caracterización de ciudadanos, usuarios y grupos de interés.</a:t>
            </a:r>
          </a:p>
          <a:p>
            <a:pPr lvl="1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700" b="1" dirty="0">
                <a:latin typeface="Arial" panose="020B0604020202020204" pitchFamily="34" charset="0"/>
              </a:rPr>
              <a:t>Firma del pacto por un servicio con integridad en cada una de las Direcciones Regionales de la Aerocivil.</a:t>
            </a:r>
          </a:p>
          <a:p>
            <a:pPr algn="just"/>
            <a:endParaRPr lang="es-CO" sz="2025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endParaRPr lang="es-CO" sz="4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164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11C3A0-5C18-4DFC-8C02-BF6D1C202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9"/>
            <a:ext cx="6393587" cy="664682"/>
          </a:xfrm>
        </p:spPr>
        <p:txBody>
          <a:bodyPr>
            <a:normAutofit/>
          </a:bodyPr>
          <a:lstStyle/>
          <a:p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LOGROS ALCANZADOS 2020</a:t>
            </a:r>
            <a:br>
              <a:rPr lang="es-CO" sz="1600" dirty="0"/>
            </a:br>
            <a:endParaRPr lang="es-CO" sz="16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08E693-832E-4FBC-BA58-77EBA37307B2}"/>
              </a:ext>
            </a:extLst>
          </p:cNvPr>
          <p:cNvSpPr txBox="1"/>
          <p:nvPr/>
        </p:nvSpPr>
        <p:spPr>
          <a:xfrm>
            <a:off x="825625" y="1507080"/>
            <a:ext cx="7821226" cy="449712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Rediseño del botón de transparencia en la página web de la Aerocivil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Botón de acceso directo a la información de la gestión contractual actualizada y publicada en la página web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ITA – 100% de cumplimiento de acuerdo con el resultado del proceso de Auditoria PGN.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Estrategia y procedimiento rendición de cuentas.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TRD actualizadas y aprobadas.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</a:rPr>
              <a:t>Capacitación de recurso Humano en temas de (atención al ciudadano, rendición de cuentas, administración y tratamiento de riesgos de corrupción y de gestión, contratación pública);</a:t>
            </a:r>
          </a:p>
        </p:txBody>
      </p:sp>
    </p:spTree>
    <p:extLst>
      <p:ext uri="{BB962C8B-B14F-4D97-AF65-F5344CB8AC3E}">
        <p14:creationId xmlns:p14="http://schemas.microsoft.com/office/powerpoint/2010/main" val="343393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308F3F-1A25-4574-B4F3-7D8559608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125" y="641907"/>
            <a:ext cx="5717219" cy="346363"/>
          </a:xfrm>
        </p:spPr>
        <p:txBody>
          <a:bodyPr>
            <a:noAutofit/>
          </a:bodyPr>
          <a:lstStyle/>
          <a:p>
            <a:r>
              <a:rPr lang="es-CO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LOGROS ALCANZADOS 2020</a:t>
            </a:r>
            <a:br>
              <a:rPr lang="es-CO" sz="2000" dirty="0"/>
            </a:br>
            <a:endParaRPr lang="es-CO" sz="2000" b="1" dirty="0">
              <a:latin typeface="Arial" panose="020B0604020202020204" pitchFamily="34" charset="0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1BB574-4AC3-43F1-AE2B-C7E6EF9C6C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5125" y="1395042"/>
            <a:ext cx="8058257" cy="4547311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>
              <a:lnSpc>
                <a:spcPct val="120000"/>
              </a:lnSpc>
              <a:buFont typeface="Wingdings" panose="05000000000000000000" pitchFamily="2" charset="2"/>
              <a:buChar char="q"/>
            </a:pPr>
            <a:endParaRPr lang="es-CO" sz="4500" b="1" dirty="0">
              <a:latin typeface="Arial" panose="020B0604020202020204" pitchFamily="34" charset="0"/>
            </a:endParaRPr>
          </a:p>
          <a:p>
            <a:pPr algn="just">
              <a:lnSpc>
                <a:spcPct val="120000"/>
              </a:lnSpc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4500" b="1" dirty="0">
                <a:latin typeface="Arial" panose="020B0604020202020204" pitchFamily="34" charset="0"/>
              </a:rPr>
              <a:t>Implementación y Fortalecimiento de espacios de dialogo y participación ciudadana</a:t>
            </a:r>
            <a:r>
              <a:rPr lang="es-CO" sz="4500" dirty="0">
                <a:latin typeface="Arial" panose="020B0604020202020204" pitchFamily="34" charset="0"/>
              </a:rPr>
              <a:t>: </a:t>
            </a:r>
            <a:endParaRPr lang="es-CO" sz="5600" dirty="0">
              <a:latin typeface="Arial" panose="020B0604020202020204" pitchFamily="34" charset="0"/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CO" sz="4000" b="1" dirty="0">
                <a:latin typeface="Arial" panose="020B0604020202020204" pitchFamily="34" charset="0"/>
              </a:rPr>
              <a:t>Feria de la Transparencia en la contratación pública de la Aerocivil.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CO" sz="4000" b="1" dirty="0">
                <a:latin typeface="Arial" panose="020B0604020202020204" pitchFamily="34" charset="0"/>
              </a:rPr>
              <a:t>Audiencia pública de rendición de cuentas 2020 y consulta virtual previa con la ciudadanía.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CO" sz="4000" b="1" dirty="0">
                <a:latin typeface="Arial" panose="020B0604020202020204" pitchFamily="34" charset="0"/>
              </a:rPr>
              <a:t>Foro impacto del covid-19 en el transporte aéreo.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CO" sz="4000" b="1" dirty="0">
                <a:latin typeface="Arial" panose="020B0604020202020204" pitchFamily="34" charset="0"/>
              </a:rPr>
              <a:t>Foro investigación e innovación en la industria aérea.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ES" sz="4000" b="1" dirty="0">
                <a:latin typeface="Arial" panose="020B0604020202020204" pitchFamily="34" charset="0"/>
              </a:rPr>
              <a:t>Mesas de trabajo para socializar los planes maestros y propiciar el 	dialogo y 	participación de grupos de interés.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Courier New" panose="02070309020205020404" pitchFamily="49" charset="0"/>
              <a:buChar char="o"/>
            </a:pPr>
            <a:r>
              <a:rPr lang="es-ES" sz="4000" b="1" dirty="0">
                <a:latin typeface="Arial" panose="020B0604020202020204" pitchFamily="34" charset="0"/>
              </a:rPr>
              <a:t>Mesas de trabajo presenciales y virtuales con participación de grupos de interés 	específicos: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3500" b="1" dirty="0">
                <a:latin typeface="Arial" panose="020B0604020202020204" pitchFamily="34" charset="0"/>
              </a:rPr>
              <a:t>UAS- Drones,  factores Humanos de 	riesgo, Salud mental, fatiga y 			desempeño 	humano,</a:t>
            </a:r>
          </a:p>
          <a:p>
            <a:pPr lvl="2" algn="just"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es-ES" sz="3500" b="1" dirty="0">
                <a:latin typeface="Arial" panose="020B0604020202020204" pitchFamily="34" charset="0"/>
              </a:rPr>
              <a:t>Gestión ambiental con comunidades aledañas Aeropuertos.</a:t>
            </a:r>
            <a:endParaRPr lang="es-CO" sz="3500" b="1" dirty="0">
              <a:latin typeface="Arial" panose="020B0604020202020204" pitchFamily="34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s-CO" sz="3500" b="1" dirty="0">
                <a:latin typeface="Arial" panose="020B0604020202020204" pitchFamily="34" charset="0"/>
              </a:rPr>
              <a:t> </a:t>
            </a:r>
            <a:endParaRPr lang="es-CO" sz="35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endParaRPr lang="es-CO" sz="39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29211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18809-EF0F-4171-BFB2-E3340DC2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299" y="516048"/>
            <a:ext cx="6722061" cy="424985"/>
          </a:xfrm>
        </p:spPr>
        <p:txBody>
          <a:bodyPr>
            <a:normAutofit fontScale="90000"/>
          </a:bodyPr>
          <a:lstStyle/>
          <a:p>
            <a:r>
              <a:rPr lang="es-CO" sz="2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LOGROS ALCANZADOS 2020</a:t>
            </a:r>
            <a:br>
              <a:rPr lang="es-CO" sz="1800" dirty="0"/>
            </a:br>
            <a:endParaRPr lang="es-CO" sz="2400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814351E7-1B65-4A6A-8A7C-D1BE383A0098}"/>
              </a:ext>
            </a:extLst>
          </p:cNvPr>
          <p:cNvSpPr txBox="1"/>
          <p:nvPr/>
        </p:nvSpPr>
        <p:spPr>
          <a:xfrm>
            <a:off x="619773" y="1102972"/>
            <a:ext cx="8315603" cy="5088060"/>
          </a:xfrm>
          <a:prstGeom prst="rect">
            <a:avLst/>
          </a:prstGeom>
          <a:solidFill>
            <a:schemeClr val="lt1"/>
          </a:solidFill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endParaRPr lang="es-CO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Revisión y actualización del proceso de Comunicaciones (política, estrategia, plan de medios y plan de acción).</a:t>
            </a:r>
          </a:p>
          <a:p>
            <a:pPr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Diez (10) autodiagnósticos de políticas MIPG con Formulación de estrategias y plan de acción a 3 años, aprobados  CIGD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Documento de guía técnica para la accesibilidad de usuarios a las instalaciones físicas de la aeronáutica civil de Colombia incluyendo personas con discapacidades físicas.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Acto administrativo para el procedimiento de PQRSD. 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Inventario de información clasificada y reservada</a:t>
            </a: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endParaRPr lang="es-CO" sz="16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lnSpc>
                <a:spcPct val="120000"/>
              </a:lnSpc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s-CO" sz="1600" b="1" dirty="0">
                <a:latin typeface="Arial" panose="020B0604020202020204" pitchFamily="34" charset="0"/>
                <a:ea typeface="Times New Roman" panose="02020603050405020304" pitchFamily="18" charset="0"/>
              </a:rPr>
              <a:t>Levantamiento de activos de información institucional en el marco del desarrollo del Modelo de seguridad y privacidad de la información.</a:t>
            </a:r>
          </a:p>
        </p:txBody>
      </p:sp>
    </p:spTree>
    <p:extLst>
      <p:ext uri="{BB962C8B-B14F-4D97-AF65-F5344CB8AC3E}">
        <p14:creationId xmlns:p14="http://schemas.microsoft.com/office/powerpoint/2010/main" val="30897372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D99E7B-7F5D-456A-A83A-72AC970A0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052134"/>
            <a:ext cx="7886700" cy="631790"/>
          </a:xfrm>
        </p:spPr>
        <p:txBody>
          <a:bodyPr>
            <a:normAutofit/>
          </a:bodyPr>
          <a:lstStyle/>
          <a:p>
            <a:r>
              <a:rPr lang="es-ES" sz="2400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  FURAG 2020</a:t>
            </a:r>
            <a:endParaRPr lang="es-CO" sz="24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29D6F9F3-6C96-4B1E-92B0-348166CCE094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126" y="1921669"/>
            <a:ext cx="4488873" cy="3618417"/>
          </a:xfr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A729612F-1BBF-4D8B-A51E-C0C91D99D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9654" y="1921668"/>
            <a:ext cx="4634345" cy="3618418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5D22E89B-17F2-4461-BA02-4165D2A3D6B0}"/>
              </a:ext>
            </a:extLst>
          </p:cNvPr>
          <p:cNvSpPr txBox="1"/>
          <p:nvPr/>
        </p:nvSpPr>
        <p:spPr>
          <a:xfrm>
            <a:off x="2784763" y="5256068"/>
            <a:ext cx="111120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50" dirty="0"/>
              <a:t>PUESTO 25 /149 </a:t>
            </a:r>
            <a:endParaRPr lang="es-CO" sz="1050" dirty="0"/>
          </a:p>
        </p:txBody>
      </p:sp>
    </p:spTree>
    <p:extLst>
      <p:ext uri="{BB962C8B-B14F-4D97-AF65-F5344CB8AC3E}">
        <p14:creationId xmlns:p14="http://schemas.microsoft.com/office/powerpoint/2010/main" val="299132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CCB1E-85B8-481C-8D2E-432CD02AB30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870347"/>
            <a:ext cx="7886700" cy="621102"/>
          </a:xfrm>
        </p:spPr>
        <p:txBody>
          <a:bodyPr>
            <a:normAutofit/>
          </a:bodyPr>
          <a:lstStyle/>
          <a:p>
            <a:pPr algn="ctr"/>
            <a:r>
              <a:rPr lang="es-ES" sz="24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LOGRO -RESULTADO  ITA 2020 </a:t>
            </a:r>
            <a:endParaRPr lang="es-CO" sz="2400" b="1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B78C430-7A3F-451A-B8E3-847EDB78B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849" y="1630364"/>
            <a:ext cx="6493290" cy="381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393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Marcador de contenido 2">
            <a:extLst>
              <a:ext uri="{FF2B5EF4-FFF2-40B4-BE49-F238E27FC236}">
                <a16:creationId xmlns:a16="http://schemas.microsoft.com/office/drawing/2014/main" id="{69C80154-1BAD-4020-979A-D8CD81535A6D}"/>
              </a:ext>
            </a:extLst>
          </p:cNvPr>
          <p:cNvSpPr txBox="1">
            <a:spLocks/>
          </p:cNvSpPr>
          <p:nvPr/>
        </p:nvSpPr>
        <p:spPr>
          <a:xfrm>
            <a:off x="196169" y="2008702"/>
            <a:ext cx="8563518" cy="4105075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285750" lvl="0" indent="-285750" algn="just" eaLnBrk="1" hangingPunct="1">
              <a:buFontTx/>
              <a:buChar char="-"/>
            </a:pPr>
            <a:endParaRPr lang="es-ES_tradnl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lvl="0" indent="0" algn="just" eaLnBrk="1" hangingPunct="1"/>
            <a:endParaRPr 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ES_tradnl" altLang="es-CO" sz="18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Tx/>
              <a:buChar char="-"/>
            </a:pPr>
            <a:endParaRPr lang="es-CO" altLang="es-CO" sz="1400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</a:pPr>
            <a:endParaRPr lang="es-CO" altLang="es-CO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3899A92-ABB6-4439-9DE1-69A5310402D6}"/>
              </a:ext>
            </a:extLst>
          </p:cNvPr>
          <p:cNvSpPr txBox="1"/>
          <p:nvPr/>
        </p:nvSpPr>
        <p:spPr>
          <a:xfrm>
            <a:off x="502523" y="481466"/>
            <a:ext cx="751653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rPr>
              <a:t>CONSTRUCCIÓN - PAAC 2021</a:t>
            </a:r>
            <a:endParaRPr lang="es-ES" sz="2000" dirty="0">
              <a:solidFill>
                <a:schemeClr val="accent1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6B06462-76B6-4026-919D-7E1EBD710C61}"/>
              </a:ext>
            </a:extLst>
          </p:cNvPr>
          <p:cNvSpPr txBox="1"/>
          <p:nvPr/>
        </p:nvSpPr>
        <p:spPr>
          <a:xfrm>
            <a:off x="818156" y="1414011"/>
            <a:ext cx="7793749" cy="4247317"/>
          </a:xfrm>
          <a:prstGeom prst="rect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1"/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Construido en equipo con las Áreas responsables de las actividades: OAP – GOYCA - SG – DA – DI – DTH –  GA - GAC  - CEA – GCYP – OCI</a:t>
            </a:r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Cronograma de actividades.</a:t>
            </a:r>
          </a:p>
          <a:p>
            <a:pPr lvl="1"/>
            <a:r>
              <a:rPr lang="es-ES" dirty="0"/>
              <a:t>	</a:t>
            </a:r>
          </a:p>
          <a:p>
            <a:pPr lvl="1"/>
            <a:r>
              <a:rPr lang="es-ES" dirty="0"/>
              <a:t>	2.1  Inicio 01 dic 2020</a:t>
            </a:r>
          </a:p>
          <a:p>
            <a:pPr lvl="1"/>
            <a:r>
              <a:rPr lang="es-ES" dirty="0"/>
              <a:t>	2.2  Publicación para consulta ciudadana 28 dic 2020</a:t>
            </a:r>
          </a:p>
          <a:p>
            <a:pPr lvl="1"/>
            <a:r>
              <a:rPr lang="es-ES" dirty="0"/>
              <a:t>	2.3  Cierre de observaciones 14 ene 2021</a:t>
            </a:r>
          </a:p>
          <a:p>
            <a:pPr lvl="1"/>
            <a:r>
              <a:rPr lang="es-ES" dirty="0"/>
              <a:t>	2.4 Comunicación a los integrantes del comité CIGD: 15 ene2021</a:t>
            </a:r>
          </a:p>
          <a:p>
            <a:pPr lvl="1"/>
            <a:r>
              <a:rPr lang="es-ES" dirty="0"/>
              <a:t>	2.5 fecha cierre aportes y observaciones: 25 ene 2021. </a:t>
            </a:r>
          </a:p>
          <a:p>
            <a:pPr lvl="1"/>
            <a:r>
              <a:rPr lang="es-ES" dirty="0"/>
              <a:t>	2.6 Presentación a consideración del CIGD:  27 ene 2021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Observaciones recibidas tres (3).</a:t>
            </a:r>
          </a:p>
          <a:p>
            <a:pPr marL="342900" indent="-342900">
              <a:buFont typeface="+mj-lt"/>
              <a:buAutoNum type="arabicPeriod"/>
            </a:pPr>
            <a:endParaRPr lang="es-ES" dirty="0"/>
          </a:p>
          <a:p>
            <a:pPr marL="342900" indent="-342900">
              <a:buFont typeface="+mj-lt"/>
              <a:buAutoNum type="arabicPeriod"/>
            </a:pPr>
            <a:r>
              <a:rPr lang="es-ES" dirty="0"/>
              <a:t>Publicación pagina web 28 01/20201.</a:t>
            </a:r>
          </a:p>
        </p:txBody>
      </p:sp>
    </p:spTree>
    <p:extLst>
      <p:ext uri="{BB962C8B-B14F-4D97-AF65-F5344CB8AC3E}">
        <p14:creationId xmlns:p14="http://schemas.microsoft.com/office/powerpoint/2010/main" val="3752544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E4F2790D-F584-4348-BAD1-0F9F53DDB9E1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ctivo de imagen" ma:contentTypeID="0x0101009148F5A04DDD49CBA7127AADA5FB792B00AADE34325A8B49CDA8BB4DB53328F2140028C11DE46F5E6A45AD3EBEF905A2EABF" ma:contentTypeVersion="1" ma:contentTypeDescription="Cargar una imagen." ma:contentTypeScope="" ma:versionID="545559deb0268f80bf025aba818a009e">
  <xsd:schema xmlns:xsd="http://www.w3.org/2001/XMLSchema" xmlns:xs="http://www.w3.org/2001/XMLSchema" xmlns:p="http://schemas.microsoft.com/office/2006/metadata/properties" xmlns:ns1="http://schemas.microsoft.com/sharepoint/v3" xmlns:ns2="E4F2790D-F584-4348-BAD1-0F9F53DDB9E1" xmlns:ns3="http://schemas.microsoft.com/sharepoint/v3/fields" targetNamespace="http://schemas.microsoft.com/office/2006/metadata/properties" ma:root="true" ma:fieldsID="64d715bb23094330e44e19e96ba149f9" ns1:_="" ns2:_="" ns3:_="">
    <xsd:import namespace="http://schemas.microsoft.com/sharepoint/v3"/>
    <xsd:import namespace="E4F2790D-F584-4348-BAD1-0F9F53DDB9E1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Dirección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ipo de archivo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ipo de archivo HTML" ma:hidden="true" ma:internalName="HTML_x0020_File_x0020_Type" ma:readOnly="true">
      <xsd:simpleType>
        <xsd:restriction base="dms:Text"/>
      </xsd:simpleType>
    </xsd:element>
    <xsd:element name="FSObjType" ma:index="11" nillable="true" ma:displayName="Tipo de elemento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F2790D-F584-4348-BAD1-0F9F53DDB9E1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La miniatura ya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La vista previa ya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Ancho" ma:internalName="ImageWidth" ma:readOnly="true">
      <xsd:simpleType>
        <xsd:restriction base="dms:Unknown"/>
      </xsd:simpleType>
    </xsd:element>
    <xsd:element name="ImageHeight" ma:index="22" nillable="true" ma:displayName="Alto" ma:internalName="ImageHeight" ma:readOnly="true">
      <xsd:simpleType>
        <xsd:restriction base="dms:Unknown"/>
      </xsd:simpleType>
    </xsd:element>
    <xsd:element name="ImageCreateDate" ma:index="25" nillable="true" ma:displayName="Fecha de captura de la imag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 ma:index="23" ma:displayName="Comentarios"/>
        <xsd:element name="keywords" minOccurs="0" maxOccurs="1" type="xsd:string" ma:index="14" ma:displayName="Palabras clav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87541BC-E853-416A-835E-2AF60E358754}">
  <ds:schemaRefs>
    <ds:schemaRef ds:uri="4abda151-0d59-486f-8d47-a1d6c473d247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53b51b62-d8e2-4fd3-825e-9c54721dcea8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A7530ED-CDAA-49A2-A48B-7BD5E014CAC0}"/>
</file>

<file path=customXml/itemProps3.xml><?xml version="1.0" encoding="utf-8"?>
<ds:datastoreItem xmlns:ds="http://schemas.openxmlformats.org/officeDocument/2006/customXml" ds:itemID="{26A3140B-5262-4336-9B40-05F4C1EBD0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870</TotalTime>
  <Words>553</Words>
  <Application>Microsoft Office PowerPoint</Application>
  <PresentationFormat>Presentación en pantalla (4:3)</PresentationFormat>
  <Paragraphs>87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20" baseType="lpstr">
      <vt:lpstr>Algerian</vt:lpstr>
      <vt:lpstr>Arial</vt:lpstr>
      <vt:lpstr>Arial Black</vt:lpstr>
      <vt:lpstr>Calibri</vt:lpstr>
      <vt:lpstr>Calibri Light</vt:lpstr>
      <vt:lpstr>Courier New</vt:lpstr>
      <vt:lpstr>Times New Roman</vt:lpstr>
      <vt:lpstr>Wingdings</vt:lpstr>
      <vt:lpstr>Tema de Office</vt:lpstr>
      <vt:lpstr>Presentación de PowerPoint</vt:lpstr>
      <vt:lpstr>Presentación de PowerPoint</vt:lpstr>
      <vt:lpstr> LOGROS ALCANZADOS 2020 </vt:lpstr>
      <vt:lpstr>LOGROS ALCANZADOS 2020 </vt:lpstr>
      <vt:lpstr>LOGROS ALCANZADOS 2020 </vt:lpstr>
      <vt:lpstr>LOGROS ALCANZADOS 2020 </vt:lpstr>
      <vt:lpstr>LOGRO  FURAG 2020</vt:lpstr>
      <vt:lpstr>LOGRO -RESULTADO  ITA 2020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Resultados y logros implementados PAAC 2020</dc:title>
  <dc:creator/>
  <cp:keywords/>
  <dc:description/>
  <cp:lastModifiedBy>Jorge Enrique Villota Valencia</cp:lastModifiedBy>
  <cp:revision>45</cp:revision>
  <dcterms:created xsi:type="dcterms:W3CDTF">2020-02-14T20:37:51Z</dcterms:created>
  <dcterms:modified xsi:type="dcterms:W3CDTF">2021-01-26T21:31:38Z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0x0101009148F5A04DDD49CBA7127AADA5FB792B00AADE34325A8B49CDA8BB4DB53328F2140028C11DE46F5E6A45AD3EBEF905A2EABF</vt:lpwstr>
  </property>
</Properties>
</file>