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667" r:id="rId5"/>
  </p:sldMasterIdLst>
  <p:notesMasterIdLst>
    <p:notesMasterId r:id="rId20"/>
  </p:notesMasterIdLst>
  <p:sldIdLst>
    <p:sldId id="340" r:id="rId6"/>
    <p:sldId id="341" r:id="rId7"/>
    <p:sldId id="343" r:id="rId8"/>
    <p:sldId id="353" r:id="rId9"/>
    <p:sldId id="354" r:id="rId10"/>
    <p:sldId id="350" r:id="rId11"/>
    <p:sldId id="358" r:id="rId12"/>
    <p:sldId id="345" r:id="rId13"/>
    <p:sldId id="351" r:id="rId14"/>
    <p:sldId id="263" r:id="rId15"/>
    <p:sldId id="349" r:id="rId16"/>
    <p:sldId id="346" r:id="rId17"/>
    <p:sldId id="356" r:id="rId18"/>
    <p:sldId id="347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</p:embeddedFontLst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08" autoAdjust="0"/>
  </p:normalViewPr>
  <p:slideViewPr>
    <p:cSldViewPr snapToGrid="0">
      <p:cViewPr varScale="1">
        <p:scale>
          <a:sx n="102" d="100"/>
          <a:sy n="102" d="100"/>
        </p:scale>
        <p:origin x="91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BUCKUP%2020102023\PAAC%202023%20II%20y%20III%20CUATRIMESTRE\PAAC%202023%20MONITOREO%20III%20CUATRIMESTRE%20%20OAP%20(vfinal%20Graficos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1"/>
              <a:t>MONITOREO</a:t>
            </a:r>
            <a:r>
              <a:rPr lang="en-US" b="1" i="1" baseline="0"/>
              <a:t> PAAC 2023 </a:t>
            </a:r>
          </a:p>
          <a:p>
            <a:pPr>
              <a:defRPr b="1" i="1"/>
            </a:pPr>
            <a:r>
              <a:rPr lang="en-US" b="1" i="1" baseline="0"/>
              <a:t>III CUATRIMESTRE </a:t>
            </a:r>
            <a:endParaRPr lang="en-US" b="1" i="1"/>
          </a:p>
        </c:rich>
      </c:tx>
      <c:layout>
        <c:manualLayout>
          <c:xMode val="edge"/>
          <c:yMode val="edge"/>
          <c:x val="0.32079155730533682"/>
          <c:y val="2.8207042319725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444444444444446E-2"/>
          <c:y val="0.27409777136171726"/>
          <c:w val="0.93888888888888888"/>
          <c:h val="0.6085416992814197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C14-4FA3-BBC2-ED2D089936A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C14-4FA3-BBC2-ED2D089936A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C14-4FA3-BBC2-ED2D089936A4}"/>
              </c:ext>
            </c:extLst>
          </c:dPt>
          <c:dLbls>
            <c:dLbl>
              <c:idx val="0"/>
              <c:layout>
                <c:manualLayout>
                  <c:x val="1.1111111111111086E-2"/>
                  <c:y val="-0.13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C14-4FA3-BBC2-ED2D089936A4}"/>
                </c:ext>
              </c:extLst>
            </c:dLbl>
            <c:dLbl>
              <c:idx val="1"/>
              <c:layout>
                <c:manualLayout>
                  <c:x val="1.3888888888888838E-2"/>
                  <c:y val="-0.134259259259259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14-4FA3-BBC2-ED2D089936A4}"/>
                </c:ext>
              </c:extLst>
            </c:dLbl>
            <c:dLbl>
              <c:idx val="2"/>
              <c:layout>
                <c:manualLayout>
                  <c:x val="8.3333333333332829E-3"/>
                  <c:y val="-0.21342406660689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14-4FA3-BBC2-ED2D089936A4}"/>
                </c:ext>
              </c:extLst>
            </c:dLbl>
            <c:dLbl>
              <c:idx val="3"/>
              <c:layout>
                <c:manualLayout>
                  <c:x val="2.2222222222222223E-2"/>
                  <c:y val="-0.20603800161490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14-4FA3-BBC2-ED2D089936A4}"/>
                </c:ext>
              </c:extLst>
            </c:dLbl>
            <c:dLbl>
              <c:idx val="4"/>
              <c:layout>
                <c:manualLayout>
                  <c:x val="1.6666776027996492E-2"/>
                  <c:y val="-0.334173467563967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100.0%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3333333333333"/>
                      <c:h val="0.1206457222151063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9C14-4FA3-BBC2-ED2D089936A4}"/>
                </c:ext>
              </c:extLst>
            </c:dLbl>
            <c:dLbl>
              <c:idx val="5"/>
              <c:layout>
                <c:manualLayout>
                  <c:x val="3.4722331583552056E-2"/>
                  <c:y val="-0.309443793827206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95.43%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44444444444443"/>
                      <c:h val="7.580963261547016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9C14-4FA3-BBC2-ED2D08993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'PUBLICAR v1 (III)'!$J$167:$O$167</c:f>
              <c:strCache>
                <c:ptCount val="6"/>
                <c:pt idx="0">
                  <c:v>P Icuat</c:v>
                </c:pt>
                <c:pt idx="1">
                  <c:v>M Icuat</c:v>
                </c:pt>
                <c:pt idx="2">
                  <c:v>P IICuat</c:v>
                </c:pt>
                <c:pt idx="3">
                  <c:v>M IIcuat</c:v>
                </c:pt>
                <c:pt idx="4">
                  <c:v>P IIICuat</c:v>
                </c:pt>
                <c:pt idx="5">
                  <c:v>M IIIcuat</c:v>
                </c:pt>
              </c:strCache>
            </c:strRef>
          </c:cat>
          <c:val>
            <c:numRef>
              <c:f>'PUBLICAR v1 (III)'!$J$168:$O$168</c:f>
              <c:numCache>
                <c:formatCode>0.00%</c:formatCode>
                <c:ptCount val="6"/>
                <c:pt idx="0">
                  <c:v>0.24945945945945941</c:v>
                </c:pt>
                <c:pt idx="1">
                  <c:v>0.24175675675675676</c:v>
                </c:pt>
                <c:pt idx="2">
                  <c:v>0.57506666666666628</c:v>
                </c:pt>
                <c:pt idx="3">
                  <c:v>0.55559999999999965</c:v>
                </c:pt>
                <c:pt idx="4">
                  <c:v>0.97142857142857142</c:v>
                </c:pt>
                <c:pt idx="5">
                  <c:v>0.93928571428571428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14-4FA3-BBC2-ED2D08993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5570304"/>
        <c:axId val="1015572704"/>
        <c:axId val="0"/>
      </c:bar3DChart>
      <c:catAx>
        <c:axId val="101557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15572704"/>
        <c:crosses val="autoZero"/>
        <c:auto val="1"/>
        <c:lblAlgn val="ctr"/>
        <c:lblOffset val="100"/>
        <c:noMultiLvlLbl val="0"/>
      </c:catAx>
      <c:valAx>
        <c:axId val="10155727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01557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400" baseline="0">
                <a:solidFill>
                  <a:srgbClr val="0070C0"/>
                </a:solidFill>
              </a:rPr>
              <a:t>monitoreo PAAC 2023 </a:t>
            </a:r>
          </a:p>
          <a:p>
            <a:pPr>
              <a:defRPr/>
            </a:pPr>
            <a:r>
              <a:rPr lang="es-CO" sz="1400" baseline="0">
                <a:solidFill>
                  <a:srgbClr val="0070C0"/>
                </a:solidFill>
              </a:rPr>
              <a:t>III CUATRIMESTRE</a:t>
            </a:r>
          </a:p>
          <a:p>
            <a:pPr>
              <a:defRPr/>
            </a:pPr>
            <a:r>
              <a:rPr lang="es-CO" sz="1400" baseline="0">
                <a:solidFill>
                  <a:srgbClr val="0070C0"/>
                </a:solidFill>
              </a:rPr>
              <a:t>por componente</a:t>
            </a:r>
            <a:endParaRPr lang="es-CO" sz="140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1.1745513290773322E-3"/>
          <c:y val="7.3166106126665229E-3"/>
        </c:manualLayout>
      </c:layout>
      <c:overlay val="0"/>
      <c:spPr>
        <a:noFill/>
        <a:ln>
          <a:solidFill>
            <a:schemeClr val="accent5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2.9421487603305783E-2"/>
          <c:y val="0.29920192823070441"/>
          <c:w val="0.95199999725125251"/>
          <c:h val="0.5970095297616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'PUBLICAR v2 (III) (2)'!$L$170</c:f>
              <c:strCache>
                <c:ptCount val="1"/>
                <c:pt idx="0">
                  <c:v>P IICuat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(2)'!$I$171:$I$177</c:f>
              <c:strCache>
                <c:ptCount val="7"/>
                <c:pt idx="0">
                  <c:v>CI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</c:strCache>
            </c:strRef>
          </c:cat>
          <c:val>
            <c:numRef>
              <c:f>'PUBLICAR v2 (III) (2)'!$L$171:$L$177</c:f>
              <c:numCache>
                <c:formatCode>0.00%</c:formatCode>
                <c:ptCount val="7"/>
                <c:pt idx="0">
                  <c:v>0.34888888888888897</c:v>
                </c:pt>
                <c:pt idx="1">
                  <c:v>0.66</c:v>
                </c:pt>
                <c:pt idx="2">
                  <c:v>0.62461538461538468</c:v>
                </c:pt>
                <c:pt idx="3">
                  <c:v>0.47538461538461552</c:v>
                </c:pt>
                <c:pt idx="4">
                  <c:v>0.60038461538461541</c:v>
                </c:pt>
                <c:pt idx="5">
                  <c:v>0.624</c:v>
                </c:pt>
                <c:pt idx="6">
                  <c:v>0.8640000000000001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98-4834-B605-CE248F103BD2}"/>
            </c:ext>
          </c:extLst>
        </c:ser>
        <c:ser>
          <c:idx val="1"/>
          <c:order val="1"/>
          <c:tx>
            <c:strRef>
              <c:f>'PUBLICAR v2 (III) (2)'!$M$170</c:f>
              <c:strCache>
                <c:ptCount val="1"/>
                <c:pt idx="0">
                  <c:v>M IIcuat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(2)'!$I$171:$I$177</c:f>
              <c:strCache>
                <c:ptCount val="7"/>
                <c:pt idx="0">
                  <c:v>CI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</c:strCache>
            </c:strRef>
          </c:cat>
          <c:val>
            <c:numRef>
              <c:f>'PUBLICAR v2 (III) (2)'!$M$171:$M$177</c:f>
              <c:numCache>
                <c:formatCode>0.00%</c:formatCode>
                <c:ptCount val="7"/>
                <c:pt idx="0">
                  <c:v>0.30888888888888894</c:v>
                </c:pt>
                <c:pt idx="1">
                  <c:v>0.53750000000000009</c:v>
                </c:pt>
                <c:pt idx="2">
                  <c:v>0.67692307692307696</c:v>
                </c:pt>
                <c:pt idx="3">
                  <c:v>0.51692307692307693</c:v>
                </c:pt>
                <c:pt idx="4">
                  <c:v>0.5823076923076923</c:v>
                </c:pt>
                <c:pt idx="5">
                  <c:v>0.52400000000000002</c:v>
                </c:pt>
                <c:pt idx="6">
                  <c:v>0.69199999999999995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98-4834-B605-CE248F103BD2}"/>
            </c:ext>
          </c:extLst>
        </c:ser>
        <c:ser>
          <c:idx val="2"/>
          <c:order val="2"/>
          <c:tx>
            <c:strRef>
              <c:f>'PUBLICAR v2 (III) (2)'!$N$170</c:f>
              <c:strCache>
                <c:ptCount val="1"/>
                <c:pt idx="0">
                  <c:v>P IIICuat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100.0%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ECA-49E4-979F-077E2615BAE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100.0%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ECA-49E4-979F-077E2615BAE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100.0%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ECA-49E4-979F-077E2615BAE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100.0%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ECA-49E4-979F-077E2615BA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(2)'!$I$171:$I$177</c:f>
              <c:strCache>
                <c:ptCount val="7"/>
                <c:pt idx="0">
                  <c:v>CI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</c:strCache>
            </c:strRef>
          </c:cat>
          <c:val>
            <c:numRef>
              <c:f>'PUBLICAR v2 (III) (2)'!$N$171:$N$177</c:f>
              <c:numCache>
                <c:formatCode>0.00%</c:formatCode>
                <c:ptCount val="7"/>
                <c:pt idx="0">
                  <c:v>0.88888888888888884</c:v>
                </c:pt>
                <c:pt idx="1">
                  <c:v>1</c:v>
                </c:pt>
                <c:pt idx="2">
                  <c:v>1</c:v>
                </c:pt>
                <c:pt idx="3">
                  <c:v>0.76923076923076927</c:v>
                </c:pt>
                <c:pt idx="4">
                  <c:v>0.88461538461538458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98-4834-B605-CE248F103BD2}"/>
            </c:ext>
          </c:extLst>
        </c:ser>
        <c:ser>
          <c:idx val="3"/>
          <c:order val="3"/>
          <c:tx>
            <c:strRef>
              <c:f>'PUBLICAR v2 (III) (2)'!$O$170</c:f>
              <c:strCache>
                <c:ptCount val="1"/>
                <c:pt idx="0">
                  <c:v>M IIIcuat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100.0%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ECA-49E4-979F-077E2615BAE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100.0%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ECA-49E4-979F-077E2615BAE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84.62%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ECA-49E4-979F-077E2615BA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(2)'!$I$171:$I$177</c:f>
              <c:strCache>
                <c:ptCount val="7"/>
                <c:pt idx="0">
                  <c:v>CI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</c:strCache>
            </c:strRef>
          </c:cat>
          <c:val>
            <c:numRef>
              <c:f>'PUBLICAR v2 (III) (2)'!$O$171:$O$177</c:f>
              <c:numCache>
                <c:formatCode>0.00%</c:formatCode>
                <c:ptCount val="7"/>
                <c:pt idx="0">
                  <c:v>0.88888888888888884</c:v>
                </c:pt>
                <c:pt idx="1">
                  <c:v>1</c:v>
                </c:pt>
                <c:pt idx="2">
                  <c:v>0.98846153846153839</c:v>
                </c:pt>
                <c:pt idx="3">
                  <c:v>0.76923076923076927</c:v>
                </c:pt>
                <c:pt idx="4">
                  <c:v>0.8423076923076922</c:v>
                </c:pt>
                <c:pt idx="5">
                  <c:v>1</c:v>
                </c:pt>
                <c:pt idx="6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98-4834-B605-CE248F103B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25121120"/>
        <c:axId val="1425123520"/>
      </c:barChart>
      <c:catAx>
        <c:axId val="1425121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25123520"/>
        <c:crosses val="autoZero"/>
        <c:auto val="1"/>
        <c:lblAlgn val="ctr"/>
        <c:lblOffset val="100"/>
        <c:noMultiLvlLbl val="0"/>
      </c:catAx>
      <c:valAx>
        <c:axId val="14251235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4251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838076924751122"/>
          <c:y val="0.19237290913920352"/>
          <c:w val="0.44720482869094724"/>
          <c:h val="7.20645290152586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 b="1" i="0" cap="all" baseline="0">
                <a:solidFill>
                  <a:schemeClr val="accent5">
                    <a:lumMod val="75000"/>
                  </a:schemeClr>
                </a:solidFill>
                <a:effectLst/>
              </a:rPr>
              <a:t>monitoreo PAAC 2023 </a:t>
            </a:r>
            <a:endParaRPr lang="es-MX" sz="120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>
              <a:defRPr sz="1200">
                <a:solidFill>
                  <a:schemeClr val="accent5">
                    <a:lumMod val="75000"/>
                  </a:schemeClr>
                </a:solidFill>
              </a:defRPr>
            </a:pPr>
            <a:r>
              <a:rPr lang="es-CO" sz="1200" b="1" i="0" cap="all" baseline="0">
                <a:solidFill>
                  <a:schemeClr val="accent5">
                    <a:lumMod val="75000"/>
                  </a:schemeClr>
                </a:solidFill>
                <a:effectLst/>
              </a:rPr>
              <a:t>III CUATRIMESTRE</a:t>
            </a:r>
            <a:endParaRPr lang="es-MX" sz="120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>
              <a:defRPr sz="1200">
                <a:solidFill>
                  <a:schemeClr val="accent5">
                    <a:lumMod val="75000"/>
                  </a:schemeClr>
                </a:solidFill>
              </a:defRPr>
            </a:pPr>
            <a:r>
              <a:rPr lang="es-CO" sz="1200" b="1" i="0" cap="all" baseline="0">
                <a:solidFill>
                  <a:schemeClr val="accent5">
                    <a:lumMod val="75000"/>
                  </a:schemeClr>
                </a:solidFill>
                <a:effectLst/>
              </a:rPr>
              <a:t>por AREA</a:t>
            </a:r>
            <a:endParaRPr lang="es-MX" sz="1200">
              <a:solidFill>
                <a:schemeClr val="accent5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1.4457788515623255E-2"/>
          <c:y val="1.29823553165343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2.2719451688720419E-2"/>
          <c:y val="0.3627769931706939"/>
          <c:w val="0.95456109662255917"/>
          <c:h val="0.53234962951498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'PUBLICAR v2 (III) (2)'!$L$198</c:f>
              <c:strCache>
                <c:ptCount val="1"/>
                <c:pt idx="0">
                  <c:v>P IICuat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(2)'!$I$199:$I$212</c:f>
              <c:strCache>
                <c:ptCount val="14"/>
                <c:pt idx="0">
                  <c:v>DGTH</c:v>
                </c:pt>
                <c:pt idx="1">
                  <c:v>SG</c:v>
                </c:pt>
                <c:pt idx="2">
                  <c:v>REC</c:v>
                </c:pt>
                <c:pt idx="3">
                  <c:v>GIO</c:v>
                </c:pt>
                <c:pt idx="4">
                  <c:v>OCI</c:v>
                </c:pt>
                <c:pt idx="5">
                  <c:v>OAP</c:v>
                </c:pt>
                <c:pt idx="6">
                  <c:v>STI</c:v>
                </c:pt>
                <c:pt idx="7">
                  <c:v>CEA </c:v>
                </c:pt>
                <c:pt idx="8">
                  <c:v>ODISC</c:v>
                </c:pt>
                <c:pt idx="9">
                  <c:v>OACRI</c:v>
                </c:pt>
                <c:pt idx="10">
                  <c:v>DA</c:v>
                </c:pt>
                <c:pt idx="11">
                  <c:v>GDOC</c:v>
                </c:pt>
                <c:pt idx="12">
                  <c:v>OANAL</c:v>
                </c:pt>
                <c:pt idx="13">
                  <c:v>DOPER</c:v>
                </c:pt>
              </c:strCache>
            </c:strRef>
          </c:cat>
          <c:val>
            <c:numRef>
              <c:f>'PUBLICAR v2 (III) (2)'!$L$199:$L$212</c:f>
              <c:numCache>
                <c:formatCode>0.00%</c:formatCode>
                <c:ptCount val="14"/>
                <c:pt idx="0">
                  <c:v>0.69600000000000006</c:v>
                </c:pt>
                <c:pt idx="1">
                  <c:v>0.12</c:v>
                </c:pt>
                <c:pt idx="2">
                  <c:v>0.62000000000000011</c:v>
                </c:pt>
                <c:pt idx="3">
                  <c:v>0.43750000000000006</c:v>
                </c:pt>
                <c:pt idx="4">
                  <c:v>0.60000000000000009</c:v>
                </c:pt>
                <c:pt idx="5">
                  <c:v>0.66333333333333344</c:v>
                </c:pt>
                <c:pt idx="6">
                  <c:v>0.82</c:v>
                </c:pt>
                <c:pt idx="7">
                  <c:v>0.56600000000000006</c:v>
                </c:pt>
                <c:pt idx="8">
                  <c:v>0.66</c:v>
                </c:pt>
                <c:pt idx="9">
                  <c:v>0.74500000000000011</c:v>
                </c:pt>
                <c:pt idx="10">
                  <c:v>1</c:v>
                </c:pt>
                <c:pt idx="11">
                  <c:v>0.66</c:v>
                </c:pt>
                <c:pt idx="12">
                  <c:v>0.66</c:v>
                </c:pt>
                <c:pt idx="1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8-4B35-895D-EBFC0EEB52C8}"/>
            </c:ext>
          </c:extLst>
        </c:ser>
        <c:ser>
          <c:idx val="1"/>
          <c:order val="1"/>
          <c:tx>
            <c:strRef>
              <c:f>'PUBLICAR v2 (III) (2)'!$M$198</c:f>
              <c:strCache>
                <c:ptCount val="1"/>
                <c:pt idx="0">
                  <c:v>M IIcuat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FFC000">
                  <a:lumMod val="75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(2)'!$I$199:$I$212</c:f>
              <c:strCache>
                <c:ptCount val="14"/>
                <c:pt idx="0">
                  <c:v>DGTH</c:v>
                </c:pt>
                <c:pt idx="1">
                  <c:v>SG</c:v>
                </c:pt>
                <c:pt idx="2">
                  <c:v>REC</c:v>
                </c:pt>
                <c:pt idx="3">
                  <c:v>GIO</c:v>
                </c:pt>
                <c:pt idx="4">
                  <c:v>OCI</c:v>
                </c:pt>
                <c:pt idx="5">
                  <c:v>OAP</c:v>
                </c:pt>
                <c:pt idx="6">
                  <c:v>STI</c:v>
                </c:pt>
                <c:pt idx="7">
                  <c:v>CEA </c:v>
                </c:pt>
                <c:pt idx="8">
                  <c:v>ODISC</c:v>
                </c:pt>
                <c:pt idx="9">
                  <c:v>OACRI</c:v>
                </c:pt>
                <c:pt idx="10">
                  <c:v>DA</c:v>
                </c:pt>
                <c:pt idx="11">
                  <c:v>GDOC</c:v>
                </c:pt>
                <c:pt idx="12">
                  <c:v>OANAL</c:v>
                </c:pt>
                <c:pt idx="13">
                  <c:v>DOPER</c:v>
                </c:pt>
              </c:strCache>
            </c:strRef>
          </c:cat>
          <c:val>
            <c:numRef>
              <c:f>'PUBLICAR v2 (III) (2)'!$M$199:$M$212</c:f>
              <c:numCache>
                <c:formatCode>0.00%</c:formatCode>
                <c:ptCount val="14"/>
                <c:pt idx="0">
                  <c:v>0.68400000000000005</c:v>
                </c:pt>
                <c:pt idx="1">
                  <c:v>0.18250000000000002</c:v>
                </c:pt>
                <c:pt idx="2">
                  <c:v>0.65</c:v>
                </c:pt>
                <c:pt idx="3">
                  <c:v>0.41750000000000004</c:v>
                </c:pt>
                <c:pt idx="4">
                  <c:v>0.48500000000000004</c:v>
                </c:pt>
                <c:pt idx="5">
                  <c:v>0.77666666666666673</c:v>
                </c:pt>
                <c:pt idx="6">
                  <c:v>0.5116666666666666</c:v>
                </c:pt>
                <c:pt idx="7">
                  <c:v>0.62600000000000011</c:v>
                </c:pt>
                <c:pt idx="8">
                  <c:v>0.66</c:v>
                </c:pt>
                <c:pt idx="9">
                  <c:v>0.62000000000000011</c:v>
                </c:pt>
                <c:pt idx="10">
                  <c:v>0.9</c:v>
                </c:pt>
                <c:pt idx="11">
                  <c:v>0.66</c:v>
                </c:pt>
                <c:pt idx="12">
                  <c:v>1</c:v>
                </c:pt>
                <c:pt idx="1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18-4B35-895D-EBFC0EEB52C8}"/>
            </c:ext>
          </c:extLst>
        </c:ser>
        <c:ser>
          <c:idx val="2"/>
          <c:order val="2"/>
          <c:tx>
            <c:strRef>
              <c:f>'PUBLICAR v2 (III) (2)'!$N$198</c:f>
              <c:strCache>
                <c:ptCount val="1"/>
                <c:pt idx="0">
                  <c:v>P IIICuat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(2)'!$I$199:$I$212</c:f>
              <c:strCache>
                <c:ptCount val="14"/>
                <c:pt idx="0">
                  <c:v>DGTH</c:v>
                </c:pt>
                <c:pt idx="1">
                  <c:v>SG</c:v>
                </c:pt>
                <c:pt idx="2">
                  <c:v>REC</c:v>
                </c:pt>
                <c:pt idx="3">
                  <c:v>GIO</c:v>
                </c:pt>
                <c:pt idx="4">
                  <c:v>OCI</c:v>
                </c:pt>
                <c:pt idx="5">
                  <c:v>OAP</c:v>
                </c:pt>
                <c:pt idx="6">
                  <c:v>STI</c:v>
                </c:pt>
                <c:pt idx="7">
                  <c:v>CEA </c:v>
                </c:pt>
                <c:pt idx="8">
                  <c:v>ODISC</c:v>
                </c:pt>
                <c:pt idx="9">
                  <c:v>OACRI</c:v>
                </c:pt>
                <c:pt idx="10">
                  <c:v>DA</c:v>
                </c:pt>
                <c:pt idx="11">
                  <c:v>GDOC</c:v>
                </c:pt>
                <c:pt idx="12">
                  <c:v>OANAL</c:v>
                </c:pt>
                <c:pt idx="13">
                  <c:v>DOPER</c:v>
                </c:pt>
              </c:strCache>
            </c:strRef>
          </c:cat>
          <c:val>
            <c:numRef>
              <c:f>'PUBLICAR v2 (III) (2)'!$N$199:$N$212</c:f>
              <c:numCache>
                <c:formatCode>0.00%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18-4B35-895D-EBFC0EEB52C8}"/>
            </c:ext>
          </c:extLst>
        </c:ser>
        <c:ser>
          <c:idx val="3"/>
          <c:order val="3"/>
          <c:tx>
            <c:strRef>
              <c:f>'PUBLICAR v2 (III) (2)'!$O$198</c:f>
              <c:strCache>
                <c:ptCount val="1"/>
                <c:pt idx="0">
                  <c:v>M IIIcuat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66.67%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834-4936-ACB6-BB6214428E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'PUBLICAR v2 (III) (2)'!$I$199:$I$212</c:f>
              <c:strCache>
                <c:ptCount val="14"/>
                <c:pt idx="0">
                  <c:v>DGTH</c:v>
                </c:pt>
                <c:pt idx="1">
                  <c:v>SG</c:v>
                </c:pt>
                <c:pt idx="2">
                  <c:v>REC</c:v>
                </c:pt>
                <c:pt idx="3">
                  <c:v>GIO</c:v>
                </c:pt>
                <c:pt idx="4">
                  <c:v>OCI</c:v>
                </c:pt>
                <c:pt idx="5">
                  <c:v>OAP</c:v>
                </c:pt>
                <c:pt idx="6">
                  <c:v>STI</c:v>
                </c:pt>
                <c:pt idx="7">
                  <c:v>CEA </c:v>
                </c:pt>
                <c:pt idx="8">
                  <c:v>ODISC</c:v>
                </c:pt>
                <c:pt idx="9">
                  <c:v>OACRI</c:v>
                </c:pt>
                <c:pt idx="10">
                  <c:v>DA</c:v>
                </c:pt>
                <c:pt idx="11">
                  <c:v>GDOC</c:v>
                </c:pt>
                <c:pt idx="12">
                  <c:v>OANAL</c:v>
                </c:pt>
                <c:pt idx="13">
                  <c:v>DOPER</c:v>
                </c:pt>
              </c:strCache>
            </c:strRef>
          </c:cat>
          <c:val>
            <c:numRef>
              <c:f>'PUBLICAR v2 (III) (2)'!$O$199:$O$212</c:f>
              <c:numCache>
                <c:formatCode>0.00%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0.98124999999999996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0.66666666666666663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0.95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18-4B35-895D-EBFC0EEB52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08772128"/>
        <c:axId val="808768768"/>
      </c:barChart>
      <c:catAx>
        <c:axId val="808772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08768768"/>
        <c:crosses val="autoZero"/>
        <c:auto val="1"/>
        <c:lblAlgn val="ctr"/>
        <c:lblOffset val="100"/>
        <c:noMultiLvlLbl val="0"/>
      </c:catAx>
      <c:valAx>
        <c:axId val="80876876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80877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322147588654459"/>
          <c:y val="0.21597050112816699"/>
          <c:w val="0.50168997193132403"/>
          <c:h val="6.249081629654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DERECHOS DE PETICION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Hoja1!$C$5</c:f>
              <c:strCache>
                <c:ptCount val="1"/>
                <c:pt idx="0">
                  <c:v>CANTIDAD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AE4-461A-92FE-4FC4A312AE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AE4-461A-92FE-4FC4A312AE2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Hoja1!$B$6:$B$7</c:f>
              <c:strCache>
                <c:ptCount val="2"/>
                <c:pt idx="0">
                  <c:v>GESTION EXITOSA</c:v>
                </c:pt>
                <c:pt idx="1">
                  <c:v>SIN INICIAR TRAMITE</c:v>
                </c:pt>
              </c:strCache>
            </c:strRef>
          </c:cat>
          <c:val>
            <c:numRef>
              <c:f>Hoja1!$C$6:$C$7</c:f>
              <c:numCache>
                <c:formatCode>General</c:formatCode>
                <c:ptCount val="2"/>
                <c:pt idx="0">
                  <c:v>4375</c:v>
                </c:pt>
                <c:pt idx="1">
                  <c:v>1828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E4-461A-92FE-4FC4A312AE2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;n">
            <a:extLst>
              <a:ext uri="{FF2B5EF4-FFF2-40B4-BE49-F238E27FC236}">
                <a16:creationId xmlns:a16="http://schemas.microsoft.com/office/drawing/2014/main" id="{D4114049-A8D7-29C1-1BC4-A9779E649B92}"/>
              </a:ext>
            </a:extLst>
          </p:cNvPr>
          <p:cNvSpPr txBox="1">
            <a:spLocks noGrp="1" noChangeArrowheads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s-CO" altLang="es-CO"/>
          </a:p>
        </p:txBody>
      </p:sp>
      <p:sp>
        <p:nvSpPr>
          <p:cNvPr id="3075" name="Google Shape;4;n">
            <a:extLst>
              <a:ext uri="{FF2B5EF4-FFF2-40B4-BE49-F238E27FC236}">
                <a16:creationId xmlns:a16="http://schemas.microsoft.com/office/drawing/2014/main" id="{93C62BF9-F5E4-F251-8860-0B36018E07BD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s-CO" altLang="es-CO"/>
          </a:p>
        </p:txBody>
      </p:sp>
      <p:sp>
        <p:nvSpPr>
          <p:cNvPr id="3076" name="Google Shape;5;n">
            <a:extLst>
              <a:ext uri="{FF2B5EF4-FFF2-40B4-BE49-F238E27FC236}">
                <a16:creationId xmlns:a16="http://schemas.microsoft.com/office/drawing/2014/main" id="{ADEF4F83-6C10-392C-3A3B-5B4636D4F538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Google Shape;6;n">
            <a:extLst>
              <a:ext uri="{FF2B5EF4-FFF2-40B4-BE49-F238E27FC236}">
                <a16:creationId xmlns:a16="http://schemas.microsoft.com/office/drawing/2014/main" id="{0BDD562E-B24D-AB64-A33E-84CCE5FD92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3078" name="Google Shape;7;n">
            <a:extLst>
              <a:ext uri="{FF2B5EF4-FFF2-40B4-BE49-F238E27FC236}">
                <a16:creationId xmlns:a16="http://schemas.microsoft.com/office/drawing/2014/main" id="{04F97A98-AA36-0B07-ADBD-B3800F0C7C3E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s-CO" altLang="es-CO"/>
          </a:p>
        </p:txBody>
      </p:sp>
      <p:sp>
        <p:nvSpPr>
          <p:cNvPr id="3079" name="Google Shape;8;n">
            <a:extLst>
              <a:ext uri="{FF2B5EF4-FFF2-40B4-BE49-F238E27FC236}">
                <a16:creationId xmlns:a16="http://schemas.microsoft.com/office/drawing/2014/main" id="{AA722B62-837D-3B23-CB87-7A6FB9EBA3AE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3C4C6932-4BC8-4247-8265-1ED6D07641F7}" type="slidenum">
              <a:rPr lang="es-ES" altLang="es-CO"/>
              <a:pPr/>
              <a:t>‹Nº›</a:t>
            </a:fld>
            <a:endParaRPr lang="es-CO" altLang="es-C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92;p1:notes">
            <a:extLst>
              <a:ext uri="{FF2B5EF4-FFF2-40B4-BE49-F238E27FC236}">
                <a16:creationId xmlns:a16="http://schemas.microsoft.com/office/drawing/2014/main" id="{B1FDFAC8-CA5C-C67E-9799-77E45F540E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5779" name="Google Shape;93;p1:notes">
            <a:extLst>
              <a:ext uri="{FF2B5EF4-FFF2-40B4-BE49-F238E27FC236}">
                <a16:creationId xmlns:a16="http://schemas.microsoft.com/office/drawing/2014/main" id="{5E127847-F340-9E6B-BA35-152DBC11C5B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4271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af76bff520_0_38:notes"/>
          <p:cNvSpPr txBox="1">
            <a:spLocks noGrp="1"/>
          </p:cNvSpPr>
          <p:nvPr>
            <p:ph type="body" idx="1"/>
          </p:nvPr>
        </p:nvSpPr>
        <p:spPr>
          <a:xfrm>
            <a:off x="685800" y="4777194"/>
            <a:ext cx="5486400" cy="39087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1af76bff52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Google Shape;92;p1:notes">
            <a:extLst>
              <a:ext uri="{FF2B5EF4-FFF2-40B4-BE49-F238E27FC236}">
                <a16:creationId xmlns:a16="http://schemas.microsoft.com/office/drawing/2014/main" id="{45CA50DA-A8F1-3054-D29B-E14C52B0E2E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6019" name="Google Shape;93;p1:notes">
            <a:extLst>
              <a:ext uri="{FF2B5EF4-FFF2-40B4-BE49-F238E27FC236}">
                <a16:creationId xmlns:a16="http://schemas.microsoft.com/office/drawing/2014/main" id="{B1AFFF4D-9334-6264-38E6-DC6DEE6D768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536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92;p1:notes">
            <a:extLst>
              <a:ext uri="{FF2B5EF4-FFF2-40B4-BE49-F238E27FC236}">
                <a16:creationId xmlns:a16="http://schemas.microsoft.com/office/drawing/2014/main" id="{86ECAC38-D585-F212-374E-EB566927E3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8067" name="Google Shape;93;p1:notes">
            <a:extLst>
              <a:ext uri="{FF2B5EF4-FFF2-40B4-BE49-F238E27FC236}">
                <a16:creationId xmlns:a16="http://schemas.microsoft.com/office/drawing/2014/main" id="{9D98E2BC-E597-CD69-BC0E-ADEF05C1022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77614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92;p1:notes">
            <a:extLst>
              <a:ext uri="{FF2B5EF4-FFF2-40B4-BE49-F238E27FC236}">
                <a16:creationId xmlns:a16="http://schemas.microsoft.com/office/drawing/2014/main" id="{86ECAC38-D585-F212-374E-EB566927E3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8067" name="Google Shape;93;p1:notes">
            <a:extLst>
              <a:ext uri="{FF2B5EF4-FFF2-40B4-BE49-F238E27FC236}">
                <a16:creationId xmlns:a16="http://schemas.microsoft.com/office/drawing/2014/main" id="{9D98E2BC-E597-CD69-BC0E-ADEF05C1022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27811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Google Shape;92;p1:notes">
            <a:extLst>
              <a:ext uri="{FF2B5EF4-FFF2-40B4-BE49-F238E27FC236}">
                <a16:creationId xmlns:a16="http://schemas.microsoft.com/office/drawing/2014/main" id="{1321C1E9-DC3E-0678-DE09-D3E3D861C6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0115" name="Google Shape;93;p1:notes">
            <a:extLst>
              <a:ext uri="{FF2B5EF4-FFF2-40B4-BE49-F238E27FC236}">
                <a16:creationId xmlns:a16="http://schemas.microsoft.com/office/drawing/2014/main" id="{2DBC91B1-CB70-AD35-A6B1-AE5B6ADAF67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6949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92;p1:notes">
            <a:extLst>
              <a:ext uri="{FF2B5EF4-FFF2-40B4-BE49-F238E27FC236}">
                <a16:creationId xmlns:a16="http://schemas.microsoft.com/office/drawing/2014/main" id="{27C44C57-4467-BF2F-B752-1B37198B3B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7827" name="Google Shape;93;p1:notes">
            <a:extLst>
              <a:ext uri="{FF2B5EF4-FFF2-40B4-BE49-F238E27FC236}">
                <a16:creationId xmlns:a16="http://schemas.microsoft.com/office/drawing/2014/main" id="{344A01EF-A743-5AB6-73DC-6CB26540E05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746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Google Shape;92;p1:notes">
            <a:extLst>
              <a:ext uri="{FF2B5EF4-FFF2-40B4-BE49-F238E27FC236}">
                <a16:creationId xmlns:a16="http://schemas.microsoft.com/office/drawing/2014/main" id="{50609AB3-D018-1798-9F29-100C9A1FF98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23" name="Google Shape;93;p1:notes">
            <a:extLst>
              <a:ext uri="{FF2B5EF4-FFF2-40B4-BE49-F238E27FC236}">
                <a16:creationId xmlns:a16="http://schemas.microsoft.com/office/drawing/2014/main" id="{66241CAB-A78E-5CA1-97A7-D97739594E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8136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Google Shape;92;p1:notes">
            <a:extLst>
              <a:ext uri="{FF2B5EF4-FFF2-40B4-BE49-F238E27FC236}">
                <a16:creationId xmlns:a16="http://schemas.microsoft.com/office/drawing/2014/main" id="{D0B925F3-977F-DA77-3F41-37D35B9BD5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9875" name="Google Shape;93;p1:notes">
            <a:extLst>
              <a:ext uri="{FF2B5EF4-FFF2-40B4-BE49-F238E27FC236}">
                <a16:creationId xmlns:a16="http://schemas.microsoft.com/office/drawing/2014/main" id="{19873286-BCCC-DDE3-242B-833E925C29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271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92;p1:notes">
            <a:extLst>
              <a:ext uri="{FF2B5EF4-FFF2-40B4-BE49-F238E27FC236}">
                <a16:creationId xmlns:a16="http://schemas.microsoft.com/office/drawing/2014/main" id="{976405CA-7A1E-7341-9134-EB855CEB07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3971" name="Google Shape;93;p1:notes">
            <a:extLst>
              <a:ext uri="{FF2B5EF4-FFF2-40B4-BE49-F238E27FC236}">
                <a16:creationId xmlns:a16="http://schemas.microsoft.com/office/drawing/2014/main" id="{7B37E396-35F7-7E0B-6E9F-357E6F9C5FB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92750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92;p1:notes">
            <a:extLst>
              <a:ext uri="{FF2B5EF4-FFF2-40B4-BE49-F238E27FC236}">
                <a16:creationId xmlns:a16="http://schemas.microsoft.com/office/drawing/2014/main" id="{976405CA-7A1E-7341-9134-EB855CEB07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3971" name="Google Shape;93;p1:notes">
            <a:extLst>
              <a:ext uri="{FF2B5EF4-FFF2-40B4-BE49-F238E27FC236}">
                <a16:creationId xmlns:a16="http://schemas.microsoft.com/office/drawing/2014/main" id="{7B37E396-35F7-7E0B-6E9F-357E6F9C5FB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2473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92;p1:notes">
            <a:extLst>
              <a:ext uri="{FF2B5EF4-FFF2-40B4-BE49-F238E27FC236}">
                <a16:creationId xmlns:a16="http://schemas.microsoft.com/office/drawing/2014/main" id="{976405CA-7A1E-7341-9134-EB855CEB07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3971" name="Google Shape;93;p1:notes">
            <a:extLst>
              <a:ext uri="{FF2B5EF4-FFF2-40B4-BE49-F238E27FC236}">
                <a16:creationId xmlns:a16="http://schemas.microsoft.com/office/drawing/2014/main" id="{7B37E396-35F7-7E0B-6E9F-357E6F9C5FB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323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Google Shape;92;p1:notes">
            <a:extLst>
              <a:ext uri="{FF2B5EF4-FFF2-40B4-BE49-F238E27FC236}">
                <a16:creationId xmlns:a16="http://schemas.microsoft.com/office/drawing/2014/main" id="{45CA50DA-A8F1-3054-D29B-E14C52B0E2E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6019" name="Google Shape;93;p1:notes">
            <a:extLst>
              <a:ext uri="{FF2B5EF4-FFF2-40B4-BE49-F238E27FC236}">
                <a16:creationId xmlns:a16="http://schemas.microsoft.com/office/drawing/2014/main" id="{B1AFFF4D-9334-6264-38E6-DC6DEE6D768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46185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Google Shape;92;p1:notes">
            <a:extLst>
              <a:ext uri="{FF2B5EF4-FFF2-40B4-BE49-F238E27FC236}">
                <a16:creationId xmlns:a16="http://schemas.microsoft.com/office/drawing/2014/main" id="{45CA50DA-A8F1-3054-D29B-E14C52B0E2E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s-CO" altLang="es-CO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6019" name="Google Shape;93;p1:notes">
            <a:extLst>
              <a:ext uri="{FF2B5EF4-FFF2-40B4-BE49-F238E27FC236}">
                <a16:creationId xmlns:a16="http://schemas.microsoft.com/office/drawing/2014/main" id="{B1AFFF4D-9334-6264-38E6-DC6DEE6D768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3198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;p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598E5B-F3B9-9562-11CB-C7D8A2ABAC1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2;p2">
            <a:extLst>
              <a:ext uri="{FF2B5EF4-FFF2-40B4-BE49-F238E27FC236}">
                <a16:creationId xmlns:a16="http://schemas.microsoft.com/office/drawing/2014/main" id="{7AFE65FE-2DCB-9C2D-CCEF-3066EF9DA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75" y="447675"/>
            <a:ext cx="4038600" cy="88582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s-CO" altLang="es-CO" sz="1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Google Shape;23;p2">
            <a:extLst>
              <a:ext uri="{FF2B5EF4-FFF2-40B4-BE49-F238E27FC236}">
                <a16:creationId xmlns:a16="http://schemas.microsoft.com/office/drawing/2014/main" id="{68E53C24-844F-50EC-EF00-2BDFB57AD9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-446088"/>
            <a:ext cx="2811463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Google Shape;18;p2">
            <a:extLst>
              <a:ext uri="{FF2B5EF4-FFF2-40B4-BE49-F238E27FC236}">
                <a16:creationId xmlns:a16="http://schemas.microsoft.com/office/drawing/2014/main" id="{3896DE7B-C30D-4073-0BF2-84E07DE67B77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CO" altLang="es-CO"/>
          </a:p>
        </p:txBody>
      </p:sp>
      <p:sp>
        <p:nvSpPr>
          <p:cNvPr id="6" name="Google Shape;19;p2">
            <a:extLst>
              <a:ext uri="{FF2B5EF4-FFF2-40B4-BE49-F238E27FC236}">
                <a16:creationId xmlns:a16="http://schemas.microsoft.com/office/drawing/2014/main" id="{C56C1436-11BA-9D82-A0A5-3C4F5BFFE0D3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O" altLang="es-CO"/>
          </a:p>
        </p:txBody>
      </p:sp>
      <p:sp>
        <p:nvSpPr>
          <p:cNvPr id="7" name="Google Shape;20;p2">
            <a:extLst>
              <a:ext uri="{FF2B5EF4-FFF2-40B4-BE49-F238E27FC236}">
                <a16:creationId xmlns:a16="http://schemas.microsoft.com/office/drawing/2014/main" id="{A15AC9D7-B1EE-FA62-B53D-2BA5110ED539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D292D7-3D9F-4154-A817-BFC3E2DBED1C}" type="slidenum">
              <a:rPr lang="es-ES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33480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9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25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62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37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6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Google Shape;12;p1">
            <a:extLst>
              <a:ext uri="{FF2B5EF4-FFF2-40B4-BE49-F238E27FC236}">
                <a16:creationId xmlns:a16="http://schemas.microsoft.com/office/drawing/2014/main" id="{44AFD2BF-B9D1-E2DC-C702-543D58D1DB86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 altLang="es-CO"/>
          </a:p>
        </p:txBody>
      </p:sp>
      <p:sp>
        <p:nvSpPr>
          <p:cNvPr id="3" name="Google Shape;13;p1">
            <a:extLst>
              <a:ext uri="{FF2B5EF4-FFF2-40B4-BE49-F238E27FC236}">
                <a16:creationId xmlns:a16="http://schemas.microsoft.com/office/drawing/2014/main" id="{71D7560D-577A-7D4C-B8D0-B950A8E9C861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 altLang="es-CO"/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ABBB4CD7-28BE-4E8B-7844-161514B392AE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3071E-30BC-446D-9C4F-34F1909C1BF6}" type="slidenum">
              <a:rPr lang="es-ES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30723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Google Shape;12;p1">
            <a:extLst>
              <a:ext uri="{FF2B5EF4-FFF2-40B4-BE49-F238E27FC236}">
                <a16:creationId xmlns:a16="http://schemas.microsoft.com/office/drawing/2014/main" id="{96B4E9E9-E03E-BD6F-D41C-796BFBC7B5FC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 altLang="es-CO"/>
          </a:p>
        </p:txBody>
      </p:sp>
      <p:sp>
        <p:nvSpPr>
          <p:cNvPr id="3" name="Google Shape;13;p1">
            <a:extLst>
              <a:ext uri="{FF2B5EF4-FFF2-40B4-BE49-F238E27FC236}">
                <a16:creationId xmlns:a16="http://schemas.microsoft.com/office/drawing/2014/main" id="{51E430A0-F277-213A-3EEF-B84B5C9C16BC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 altLang="es-CO"/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B4689CE2-0F8C-7CC7-F8D2-7EEA7F5C232B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A61DD-54D9-4DE1-93E9-A3D13D0ED32E}" type="slidenum">
              <a:rPr lang="es-ES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6792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21" name="Google Shape;21;p8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8"/>
          <p:cNvSpPr/>
          <p:nvPr/>
        </p:nvSpPr>
        <p:spPr>
          <a:xfrm>
            <a:off x="8144435" y="448096"/>
            <a:ext cx="4038600" cy="88545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9159" y="-446111"/>
            <a:ext cx="2812158" cy="217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41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" descr="Graphical user interface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44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31" name="Google Shape;31;p9"/>
          <p:cNvSpPr/>
          <p:nvPr/>
        </p:nvSpPr>
        <p:spPr>
          <a:xfrm>
            <a:off x="8153400" y="407755"/>
            <a:ext cx="4038600" cy="88545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/>
          <p:nvPr/>
        </p:nvSpPr>
        <p:spPr>
          <a:xfrm>
            <a:off x="8144435" y="448096"/>
            <a:ext cx="4038600" cy="88545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9159" y="-446111"/>
            <a:ext cx="2812158" cy="217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27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58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27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43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21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>
            <a:extLst>
              <a:ext uri="{FF2B5EF4-FFF2-40B4-BE49-F238E27FC236}">
                <a16:creationId xmlns:a16="http://schemas.microsoft.com/office/drawing/2014/main" id="{9AC2F6FE-B316-C33D-1328-271C094BBE0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1027" name="Google Shape;11;p1">
            <a:extLst>
              <a:ext uri="{FF2B5EF4-FFF2-40B4-BE49-F238E27FC236}">
                <a16:creationId xmlns:a16="http://schemas.microsoft.com/office/drawing/2014/main" id="{815EF1F5-3A7C-B73C-95AD-619350B174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O" altLang="es-CO">
              <a:sym typeface="Arial" panose="020B0604020202020204" pitchFamily="34" charset="0"/>
            </a:endParaRPr>
          </a:p>
        </p:txBody>
      </p:sp>
      <p:sp>
        <p:nvSpPr>
          <p:cNvPr id="1028" name="Google Shape;12;p1">
            <a:extLst>
              <a:ext uri="{FF2B5EF4-FFF2-40B4-BE49-F238E27FC236}">
                <a16:creationId xmlns:a16="http://schemas.microsoft.com/office/drawing/2014/main" id="{78B084D8-E882-61A8-CD2B-D1BE237B0665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s-CO" altLang="es-CO"/>
          </a:p>
        </p:txBody>
      </p:sp>
      <p:sp>
        <p:nvSpPr>
          <p:cNvPr id="1029" name="Google Shape;13;p1">
            <a:extLst>
              <a:ext uri="{FF2B5EF4-FFF2-40B4-BE49-F238E27FC236}">
                <a16:creationId xmlns:a16="http://schemas.microsoft.com/office/drawing/2014/main" id="{0FF520E2-0B5E-CE1A-C7DD-AA1DB9CBA394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s-CO" altLang="es-CO"/>
          </a:p>
        </p:txBody>
      </p:sp>
      <p:sp>
        <p:nvSpPr>
          <p:cNvPr id="1030" name="Google Shape;14;p1">
            <a:extLst>
              <a:ext uri="{FF2B5EF4-FFF2-40B4-BE49-F238E27FC236}">
                <a16:creationId xmlns:a16="http://schemas.microsoft.com/office/drawing/2014/main" id="{42916A39-E22B-4641-EBBB-910612FCCE0F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92DB9260-1455-4072-A911-BB25A689AF89}" type="slidenum">
              <a:rPr lang="es-ES" altLang="es-CO"/>
              <a:pPr/>
              <a:t>‹Nº›</a:t>
            </a:fld>
            <a:endParaRPr lang="es-CO" altLang="es-C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2400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6">
            <a:extLst>
              <a:ext uri="{FF2B5EF4-FFF2-40B4-BE49-F238E27FC236}">
                <a16:creationId xmlns:a16="http://schemas.microsoft.com/office/drawing/2014/main" id="{951B55B0-EA9C-69ED-1F8A-1B44F4BC0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  <a:endParaRPr lang="es-ES" altLang="es-CO" sz="1000"/>
          </a:p>
          <a:p>
            <a:pPr eaLnBrk="1" hangingPunct="1"/>
            <a:endParaRPr lang="es-ES" altLang="es-CO" sz="1000" b="1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D3EB1D-60B0-CE66-BA4A-A28E6C133294}"/>
              </a:ext>
            </a:extLst>
          </p:cNvPr>
          <p:cNvSpPr txBox="1"/>
          <p:nvPr/>
        </p:nvSpPr>
        <p:spPr>
          <a:xfrm>
            <a:off x="490538" y="1949450"/>
            <a:ext cx="10850562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6000" b="1" dirty="0">
                <a:solidFill>
                  <a:srgbClr val="0070C0"/>
                </a:solidFill>
                <a:latin typeface="Calibri" panose="020F0502020204030204"/>
                <a:cs typeface="+mn-cs"/>
                <a:sym typeface="Arial"/>
              </a:rPr>
              <a:t>RESULTADOS </a:t>
            </a:r>
            <a:endParaRPr lang="es-ES" kern="0" dirty="0">
              <a:latin typeface="Arial"/>
              <a:ea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6000" b="1" dirty="0">
              <a:solidFill>
                <a:srgbClr val="0070C0"/>
              </a:solidFill>
              <a:latin typeface="Calibri"/>
              <a:cs typeface="Calibri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0070C0"/>
                </a:solidFill>
                <a:latin typeface="Calibri" panose="020F0502020204030204"/>
                <a:cs typeface="+mn-cs"/>
                <a:sym typeface="Arial"/>
              </a:rPr>
              <a:t>Tercer Monitoreo Cuatrimestral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3600" b="1" dirty="0">
                <a:solidFill>
                  <a:srgbClr val="0070C0"/>
                </a:solidFill>
                <a:latin typeface="Calibri" panose="020F0502020204030204"/>
                <a:cs typeface="Calibri"/>
                <a:sym typeface="Arial"/>
              </a:rPr>
              <a:t>Septiembre – Diciembre 2023</a:t>
            </a:r>
          </a:p>
        </p:txBody>
      </p:sp>
    </p:spTree>
    <p:extLst>
      <p:ext uri="{BB962C8B-B14F-4D97-AF65-F5344CB8AC3E}">
        <p14:creationId xmlns:p14="http://schemas.microsoft.com/office/powerpoint/2010/main" val="348339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g1af76bff520_0_30">
            <a:extLst>
              <a:ext uri="{FF2B5EF4-FFF2-40B4-BE49-F238E27FC236}">
                <a16:creationId xmlns:a16="http://schemas.microsoft.com/office/drawing/2014/main" id="{FA2A6B40-24DB-2A14-6F1E-25814FF90BBD}"/>
              </a:ext>
            </a:extLst>
          </p:cNvPr>
          <p:cNvSpPr txBox="1"/>
          <p:nvPr/>
        </p:nvSpPr>
        <p:spPr>
          <a:xfrm>
            <a:off x="385427" y="1053784"/>
            <a:ext cx="751166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eaLnBrk="1" hangingPunct="1">
              <a:buClrTx/>
            </a:pPr>
            <a:r>
              <a:rPr lang="es-ES" altLang="es-CO" sz="3200" b="1" dirty="0">
                <a:latin typeface="Calibri"/>
                <a:ea typeface="Calibri"/>
                <a:cs typeface="Arial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/>
              <a:ea typeface="Calibri"/>
              <a:cs typeface="Arial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eaLnBrk="1" hangingPunct="1"/>
            <a:r>
              <a:rPr lang="es-ES" altLang="es-CO" sz="2800" b="1" dirty="0">
                <a:solidFill>
                  <a:srgbClr val="2E75B6"/>
                </a:solidFill>
                <a:latin typeface="Calibri"/>
                <a:ea typeface="Calibri"/>
                <a:cs typeface="Calibri"/>
              </a:rPr>
              <a:t>4- Servicio al ciudadano</a:t>
            </a:r>
            <a:endParaRPr lang="es-ES" altLang="es-CO" sz="2800" dirty="0">
              <a:solidFill>
                <a:srgbClr val="2E75B6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Estado De Los Derechos De Petición – Reporte SGDEA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81EB92-5728-068E-BC66-8C62DB94D43D}"/>
              </a:ext>
            </a:extLst>
          </p:cNvPr>
          <p:cNvSpPr txBox="1"/>
          <p:nvPr/>
        </p:nvSpPr>
        <p:spPr>
          <a:xfrm>
            <a:off x="9483364" y="6014247"/>
            <a:ext cx="2007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Fuente: Sistema de Gestión de Documentos Electrónicos de Archivo - SGDEA </a:t>
            </a:r>
            <a:endParaRPr kumimoji="0" lang="es-CO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82C905E-F78F-3A31-EFD5-C9B0962FB9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0112683"/>
              </p:ext>
            </p:extLst>
          </p:nvPr>
        </p:nvGraphicFramePr>
        <p:xfrm>
          <a:off x="6930188" y="3070032"/>
          <a:ext cx="4185001" cy="3003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3E9963E-113B-6234-9658-D699361BC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45030"/>
              </p:ext>
            </p:extLst>
          </p:nvPr>
        </p:nvGraphicFramePr>
        <p:xfrm>
          <a:off x="1881683" y="4014870"/>
          <a:ext cx="2894029" cy="829557"/>
        </p:xfrm>
        <a:graphic>
          <a:graphicData uri="http://schemas.openxmlformats.org/drawingml/2006/table">
            <a:tbl>
              <a:tblPr/>
              <a:tblGrid>
                <a:gridCol w="1965463">
                  <a:extLst>
                    <a:ext uri="{9D8B030D-6E8A-4147-A177-3AD203B41FA5}">
                      <a16:colId xmlns:a16="http://schemas.microsoft.com/office/drawing/2014/main" val="1623862125"/>
                    </a:ext>
                  </a:extLst>
                </a:gridCol>
                <a:gridCol w="928566">
                  <a:extLst>
                    <a:ext uri="{9D8B030D-6E8A-4147-A177-3AD203B41FA5}">
                      <a16:colId xmlns:a16="http://schemas.microsoft.com/office/drawing/2014/main" val="3136079949"/>
                    </a:ext>
                  </a:extLst>
                </a:gridCol>
              </a:tblGrid>
              <a:tr h="27651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DERECHOS DE PETICION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CANTIDAD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52662"/>
                  </a:ext>
                </a:extLst>
              </a:tr>
              <a:tr h="27651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 EXITOSA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327920"/>
                  </a:ext>
                </a:extLst>
              </a:tr>
              <a:tr h="27651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 INICIAR TRAMITE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81777"/>
                  </a:ext>
                </a:extLst>
              </a:tr>
            </a:tbl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23840533-9AB2-E948-D35C-86F9B71DD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358" y="606425"/>
            <a:ext cx="36496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 dirty="0"/>
              <a:t>OFICINA ASESORA DE PLANEACIÓN DICIEMBRE 2023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6">
            <a:extLst>
              <a:ext uri="{FF2B5EF4-FFF2-40B4-BE49-F238E27FC236}">
                <a16:creationId xmlns:a16="http://schemas.microsoft.com/office/drawing/2014/main" id="{0A1207F0-34C8-7C94-CF43-B3E04B68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95C521-82E2-836B-53B4-D584C6304773}"/>
              </a:ext>
            </a:extLst>
          </p:cNvPr>
          <p:cNvSpPr txBox="1"/>
          <p:nvPr/>
        </p:nvSpPr>
        <p:spPr>
          <a:xfrm>
            <a:off x="1116012" y="1458662"/>
            <a:ext cx="9959975" cy="292387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es-ES" altLang="es-CO" sz="3200" b="1" dirty="0">
                <a:latin typeface="Calibri"/>
                <a:ea typeface="Calibri"/>
                <a:cs typeface="Arial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/>
              <a:ea typeface="Calibri"/>
              <a:cs typeface="Arial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eaLnBrk="1" hangingPunct="1"/>
            <a:r>
              <a:rPr lang="es-ES" altLang="es-CO" sz="2800" b="1" dirty="0">
                <a:solidFill>
                  <a:srgbClr val="2E75B6"/>
                </a:solidFill>
                <a:latin typeface="Calibri"/>
                <a:ea typeface="Calibri"/>
                <a:cs typeface="Calibri"/>
              </a:rPr>
              <a:t>4- Servicio al ciudadano</a:t>
            </a:r>
            <a:endParaRPr lang="es-ES" altLang="es-CO" sz="2800" dirty="0">
              <a:solidFill>
                <a:srgbClr val="2E75B6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s-ES" altLang="es-CO" sz="12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s-ES" altLang="es-CO" sz="12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marL="342900" indent="-342900" algn="just">
              <a:buChar char="•"/>
            </a:pPr>
            <a:r>
              <a:rPr lang="es-ES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N</a:t>
            </a:r>
            <a:r>
              <a:rPr lang="es-ES" u="sng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o se realizo la encuesta de percepción para medir la satisfacción de nuestros clientes  y usuarios, frente a los servicios y productos que reciben de Aerocivil, insumo fundamental para la auditoría</a:t>
            </a:r>
            <a:r>
              <a:rPr lang="es-ES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 </a:t>
            </a:r>
            <a:endParaRPr lang="es-ES" altLang="es-CO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eaLnBrk="1" hangingPunct="1">
              <a:buClrTx/>
            </a:pPr>
            <a:endParaRPr lang="es-CO" altLang="es-CO" sz="16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endParaRPr lang="es-CO" sz="40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EB9DEA8-26BE-23E1-BCBE-A68D24AA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3314757"/>
            <a:ext cx="21328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6">
            <a:extLst>
              <a:ext uri="{FF2B5EF4-FFF2-40B4-BE49-F238E27FC236}">
                <a16:creationId xmlns:a16="http://schemas.microsoft.com/office/drawing/2014/main" id="{B1EFCAFA-FDA5-A853-CC6A-D1CA1F9E2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2C82AB-DB1A-E727-FDD6-E2829EF1B4F0}"/>
              </a:ext>
            </a:extLst>
          </p:cNvPr>
          <p:cNvSpPr txBox="1"/>
          <p:nvPr/>
        </p:nvSpPr>
        <p:spPr>
          <a:xfrm>
            <a:off x="1138523" y="1343738"/>
            <a:ext cx="9959975" cy="7540526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3200" b="1" dirty="0">
                <a:latin typeface="Calibri" panose="020F0502020204030204"/>
                <a:cs typeface="+mn-cs"/>
                <a:sym typeface="Arial"/>
              </a:rPr>
              <a:t>GESTIONES DESTACADAS POR COMPONENTE</a:t>
            </a:r>
            <a:endParaRPr lang="es-ES" kern="0" dirty="0">
              <a:solidFill>
                <a:srgbClr val="0D0D0D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3200" b="1" dirty="0">
              <a:latin typeface="Calibri" panose="020F0502020204030204"/>
              <a:cs typeface="+mn-cs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cs typeface="+mn-cs"/>
                <a:sym typeface="Arial"/>
              </a:rPr>
              <a:t>5- Transparencia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Arial"/>
              </a:rPr>
              <a:t> y acceso a la información</a:t>
            </a:r>
            <a:endParaRPr lang="es-ES" kern="0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1600" b="1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  <a:sym typeface="Arial"/>
            </a:endParaRP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Arial"/>
              </a:rPr>
              <a:t>Feria de la Transparencia, estrategia que adelanta la Secretaría General y la Dirección Administrativa, divulgando a nivel nacional del Plan Anual de Adquisiciones 2023, a cargo de la Dirección Administrativa.</a:t>
            </a:r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marL="285750" lvl="2" indent="-28575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2" indent="-28575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</a:rPr>
              <a:t>Monitorear y presentar informe del diligenciamiento de los servidores públicos de la entidad, obligados por la Ley 2013 de 2019 a publicar conflicto de interés en el aplicativo establecido por Función Pública.</a:t>
            </a:r>
          </a:p>
          <a:p>
            <a:pPr marL="285750" lvl="2" indent="-28575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285750" lvl="2" indent="-28575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</a:rPr>
              <a:t>Actualización del Manual de contratación. Meta con riesgo alto de incumplimiento (No se aprobó ni se publicaron las cartillas lúdicas)</a:t>
            </a:r>
          </a:p>
          <a:p>
            <a:pPr marL="285750" lvl="2" indent="-28575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Arial"/>
              <a:cs typeface="Arial"/>
            </a:endParaRPr>
          </a:p>
          <a:p>
            <a:pPr marL="342900" lvl="2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altLang="es-CO" sz="1200" dirty="0">
                <a:solidFill>
                  <a:srgbClr val="0D0D0D"/>
                </a:solidFill>
                <a:latin typeface="Calibri"/>
                <a:cs typeface="Calibri"/>
              </a:rPr>
              <a:t>Secretaria de Transparencia DAPRE, aun no expide lineamientos y directrices para aplicación del     artículo 31 de la Ley 2195 de2022. Se continua con el PAAC 2023. (Estos afecta  Metas 41 y 44,  las que se retiran – decisión de la SG entidad.</a:t>
            </a:r>
            <a:endParaRPr lang="es-ES" sz="12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-3429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altLang="es-CO" sz="18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</a:endParaRPr>
          </a:p>
          <a:p>
            <a:pPr marL="0" lvl="2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/>
            </a:pPr>
            <a:endParaRPr lang="es-ES" sz="2800" b="1" dirty="0">
              <a:solidFill>
                <a:srgbClr val="0070C0"/>
              </a:solidFill>
              <a:latin typeface="Calibri"/>
              <a:ea typeface="Calibri" panose="020F0502020204030204"/>
              <a:cs typeface="Calibri" panose="020F0502020204030204"/>
            </a:endParaRPr>
          </a:p>
          <a:p>
            <a:pPr marL="0" lvl="2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28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 panose="020F0502020204030204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CO" sz="4000" b="1" dirty="0">
              <a:solidFill>
                <a:srgbClr val="0D0D0D"/>
              </a:solidFill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CO" sz="4000" b="1" dirty="0"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75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6">
            <a:extLst>
              <a:ext uri="{FF2B5EF4-FFF2-40B4-BE49-F238E27FC236}">
                <a16:creationId xmlns:a16="http://schemas.microsoft.com/office/drawing/2014/main" id="{B1EFCAFA-FDA5-A853-CC6A-D1CA1F9E2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2C82AB-DB1A-E727-FDD6-E2829EF1B4F0}"/>
              </a:ext>
            </a:extLst>
          </p:cNvPr>
          <p:cNvSpPr txBox="1"/>
          <p:nvPr/>
        </p:nvSpPr>
        <p:spPr>
          <a:xfrm>
            <a:off x="625642" y="1420795"/>
            <a:ext cx="10876547" cy="65864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3200" b="1" dirty="0">
                <a:latin typeface="Calibri" panose="020F0502020204030204"/>
                <a:cs typeface="+mn-cs"/>
                <a:sym typeface="Arial"/>
              </a:rPr>
              <a:t>GESTIONES DESTACADAS POR COMPONENTE</a:t>
            </a:r>
            <a:endParaRPr lang="es-ES" kern="0" dirty="0">
              <a:solidFill>
                <a:srgbClr val="0D0D0D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ES" sz="3200" b="1" dirty="0">
              <a:latin typeface="Calibri" panose="020F0502020204030204"/>
              <a:cs typeface="+mn-cs"/>
              <a:sym typeface="Arial"/>
            </a:endParaRPr>
          </a:p>
          <a:p>
            <a:pPr marL="0" lvl="2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 panose="020F0502020204030204"/>
                <a:cs typeface="Calibri" panose="020F0502020204030204"/>
                <a:sym typeface="Arial"/>
              </a:rPr>
              <a:t> </a:t>
            </a:r>
            <a:r>
              <a:rPr lang="es-ES" sz="2800" b="1" dirty="0">
                <a:solidFill>
                  <a:srgbClr val="0070C0"/>
                </a:solidFill>
                <a:latin typeface="Calibri"/>
                <a:ea typeface="Calibri"/>
                <a:cs typeface="Calibri" panose="020F0502020204030204"/>
                <a:sym typeface="Arial"/>
              </a:rPr>
              <a:t>6- Iniciativas adicionales</a:t>
            </a:r>
            <a:endParaRPr lang="es-ES" sz="2800" b="1" dirty="0">
              <a:solidFill>
                <a:srgbClr val="0070C0"/>
              </a:solidFill>
              <a:latin typeface="Calibri"/>
              <a:ea typeface="Calibri"/>
              <a:cs typeface="Calibri" panose="020F0502020204030204"/>
            </a:endParaRPr>
          </a:p>
          <a:p>
            <a:pPr marL="0" lvl="2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kern="0" dirty="0">
              <a:latin typeface="Arial"/>
              <a:cs typeface="Arial"/>
              <a:sym typeface="Arial"/>
            </a:endParaRP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Arial"/>
              </a:rPr>
              <a:t>Celebración Día Nacional del Servidor Público en la cual se resaltó la importancia de los valores del servidor público.</a:t>
            </a: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Arial"/>
              </a:rPr>
              <a:t>Campañas interiorización de los principios éticos y valores.</a:t>
            </a: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Arial"/>
              </a:rPr>
              <a:t>Campañas de código de único disciplinario (faltas)</a:t>
            </a: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Arial"/>
              </a:rPr>
              <a:t>Campañas de apropiación del sistema de control interno.</a:t>
            </a: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  <a:sym typeface="Arial"/>
            </a:endParaRPr>
          </a:p>
          <a:p>
            <a:pPr marL="285750" lvl="2" indent="-28575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Arial"/>
              </a:rPr>
              <a:t>Campañas de prevención de riesgos de seguridad de la información.</a:t>
            </a:r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marL="0" lvl="2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2800" b="1" dirty="0">
              <a:solidFill>
                <a:srgbClr val="0070C0"/>
              </a:solidFill>
              <a:latin typeface="Calibri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28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 panose="020F0502020204030204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CO" sz="4000" b="1" dirty="0">
              <a:solidFill>
                <a:srgbClr val="0D0D0D"/>
              </a:solidFill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CO" sz="4000" b="1" dirty="0"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065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Box 6">
            <a:extLst>
              <a:ext uri="{FF2B5EF4-FFF2-40B4-BE49-F238E27FC236}">
                <a16:creationId xmlns:a16="http://schemas.microsoft.com/office/drawing/2014/main" id="{47FF0879-818D-B7A6-D3D2-A00EB0B2B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FEDBFB-A942-783B-9D7E-C9875DF41B40}"/>
              </a:ext>
            </a:extLst>
          </p:cNvPr>
          <p:cNvSpPr txBox="1"/>
          <p:nvPr/>
        </p:nvSpPr>
        <p:spPr>
          <a:xfrm>
            <a:off x="1313975" y="1028281"/>
            <a:ext cx="9959975" cy="621708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3200" b="1" dirty="0">
                <a:latin typeface="Calibri" panose="020F0502020204030204"/>
                <a:cs typeface="+mn-cs"/>
                <a:sym typeface="Arial"/>
              </a:rPr>
              <a:t>GESTIONES DESTACADAS POR COMPONENTE</a:t>
            </a:r>
            <a:endParaRPr lang="es-ES" kern="0" dirty="0">
              <a:solidFill>
                <a:srgbClr val="0D0D0D"/>
              </a:solidFill>
              <a:highlight>
                <a:srgbClr val="FFFF00"/>
              </a:highlight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2800" b="1" dirty="0">
              <a:solidFill>
                <a:srgbClr val="0070C0"/>
              </a:solidFill>
              <a:latin typeface="Calibri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S" sz="2800" b="1" dirty="0">
                <a:solidFill>
                  <a:srgbClr val="0070C0"/>
                </a:solidFill>
                <a:latin typeface="Calibri"/>
                <a:cs typeface="Calibri"/>
                <a:sym typeface="Arial"/>
              </a:rPr>
              <a:t>7- Big Data</a:t>
            </a: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Arial"/>
              </a:rPr>
              <a:t>:</a:t>
            </a:r>
            <a:endParaRPr lang="es-ES" sz="2000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2800" b="1" dirty="0">
              <a:solidFill>
                <a:schemeClr val="accent5">
                  <a:lumMod val="75000"/>
                </a:schemeClr>
              </a:solidFill>
              <a:latin typeface="Calibri"/>
              <a:ea typeface="Calibri" panose="020F0502020204030204"/>
              <a:cs typeface="Calibri"/>
              <a:sym typeface="Arial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Char char="-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  <a:sym typeface="Arial"/>
              </a:rPr>
              <a:t>Habilitación servicios ciudadanos digitales "carpeta ciudadana"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1800" dirty="0">
              <a:solidFill>
                <a:srgbClr val="0D0D0D"/>
              </a:solidFill>
              <a:latin typeface="Calibri"/>
              <a:cs typeface="Calibri"/>
              <a:sym typeface="Arial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Char char="-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  <a:sym typeface="Arial"/>
              </a:rPr>
              <a:t>Actualización y publicación datos.gov.co (Oferta académica)</a:t>
            </a:r>
          </a:p>
          <a:p>
            <a:pPr marL="0" lvl="2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S" sz="1800" dirty="0">
              <a:solidFill>
                <a:srgbClr val="0D0D0D"/>
              </a:solidFill>
              <a:latin typeface="Calibri"/>
              <a:cs typeface="Calibri"/>
              <a:sym typeface="Arial"/>
            </a:endParaRPr>
          </a:p>
          <a:p>
            <a:pPr marL="342900"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Char char="-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  <a:sym typeface="Arial"/>
              </a:rPr>
              <a:t>Avance implementación Modelo de Gobierno de Datos.</a:t>
            </a:r>
          </a:p>
          <a:p>
            <a:pPr marL="342900"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Char char="-"/>
              <a:defRPr/>
            </a:pPr>
            <a:endParaRPr lang="es-ES" sz="1800" dirty="0">
              <a:solidFill>
                <a:srgbClr val="0D0D0D"/>
              </a:solidFill>
              <a:latin typeface="Calibri"/>
              <a:cs typeface="Calibri"/>
              <a:sym typeface="Arial"/>
            </a:endParaRPr>
          </a:p>
          <a:p>
            <a:pPr marL="342900"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Char char="-"/>
              <a:defRPr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  <a:sym typeface="Arial"/>
              </a:rPr>
              <a:t>Observatorio de datos información relevante para la aviación civil actualizado.</a:t>
            </a:r>
          </a:p>
          <a:p>
            <a:pPr marL="0" lvl="2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sz="20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Calibri" panose="020F0502020204030204"/>
              <a:cs typeface="Calibri" panose="020F0502020204030204"/>
              <a:sym typeface="Arial"/>
            </a:endParaRPr>
          </a:p>
          <a:p>
            <a:pPr marL="457200" lvl="2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Char char="-"/>
              <a:defRPr/>
            </a:pPr>
            <a:endParaRPr lang="es-ES" sz="2800" dirty="0">
              <a:solidFill>
                <a:srgbClr val="0D0D0D"/>
              </a:solidFill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  <a:p>
            <a:pPr marL="457200" lvl="2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Char char="-"/>
              <a:defRPr/>
            </a:pPr>
            <a:endParaRPr lang="es-ES" sz="2800" dirty="0">
              <a:solidFill>
                <a:srgbClr val="0D0D0D"/>
              </a:solidFill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CO" sz="4000" b="1" dirty="0">
              <a:solidFill>
                <a:srgbClr val="0D0D0D"/>
              </a:solidFill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s-CO" sz="4000" b="1" dirty="0">
              <a:latin typeface="Calibri" panose="020F0502020204030204"/>
              <a:ea typeface="Calibri" panose="020F0502020204030204"/>
              <a:cs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76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6">
            <a:extLst>
              <a:ext uri="{FF2B5EF4-FFF2-40B4-BE49-F238E27FC236}">
                <a16:creationId xmlns:a16="http://schemas.microsoft.com/office/drawing/2014/main" id="{F20844DB-6933-AEDE-9E0E-466FFBED4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2" y="606425"/>
            <a:ext cx="4008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 dirty="0"/>
              <a:t>OFICINA ASESORA DE PLANEACIÓN DICIEMBRE DE 2023</a:t>
            </a:r>
            <a:endParaRPr lang="es-ES" altLang="es-CO" sz="1000" dirty="0"/>
          </a:p>
          <a:p>
            <a:pPr eaLnBrk="1" hangingPunct="1"/>
            <a:endParaRPr lang="es-ES" altLang="es-CO" sz="1000" b="1" dirty="0"/>
          </a:p>
        </p:txBody>
      </p:sp>
      <p:pic>
        <p:nvPicPr>
          <p:cNvPr id="76804" name="Imagen 10">
            <a:extLst>
              <a:ext uri="{FF2B5EF4-FFF2-40B4-BE49-F238E27FC236}">
                <a16:creationId xmlns:a16="http://schemas.microsoft.com/office/drawing/2014/main" id="{4671F496-B823-E920-2D67-65213633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24" y="3404246"/>
            <a:ext cx="40719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6" name="Grupo 13">
            <a:extLst>
              <a:ext uri="{FF2B5EF4-FFF2-40B4-BE49-F238E27FC236}">
                <a16:creationId xmlns:a16="http://schemas.microsoft.com/office/drawing/2014/main" id="{9C754299-4287-744C-0478-EA96A366AE51}"/>
              </a:ext>
            </a:extLst>
          </p:cNvPr>
          <p:cNvGrpSpPr>
            <a:grpSpLocks/>
          </p:cNvGrpSpPr>
          <p:nvPr/>
        </p:nvGrpSpPr>
        <p:grpSpPr bwMode="auto">
          <a:xfrm>
            <a:off x="1798638" y="1006475"/>
            <a:ext cx="6765925" cy="1065213"/>
            <a:chOff x="1046277" y="1514494"/>
            <a:chExt cx="1750200" cy="1891697"/>
          </a:xfrm>
        </p:grpSpPr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id="{28F50901-DAA0-298E-CB3D-14D2E7B85904}"/>
                </a:ext>
              </a:extLst>
            </p:cNvPr>
            <p:cNvSpPr/>
            <p:nvPr/>
          </p:nvSpPr>
          <p:spPr>
            <a:xfrm rot="5400000">
              <a:off x="923376" y="1637396"/>
              <a:ext cx="1891697" cy="164589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ágono 4">
              <a:extLst>
                <a:ext uri="{FF2B5EF4-FFF2-40B4-BE49-F238E27FC236}">
                  <a16:creationId xmlns:a16="http://schemas.microsoft.com/office/drawing/2014/main" id="{2E13E9C7-B209-37E8-1A99-3427495F388F}"/>
                </a:ext>
              </a:extLst>
            </p:cNvPr>
            <p:cNvSpPr txBox="1"/>
            <p:nvPr/>
          </p:nvSpPr>
          <p:spPr>
            <a:xfrm>
              <a:off x="1434754" y="1999400"/>
              <a:ext cx="1361723" cy="10825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500" b="1" dirty="0">
                  <a:solidFill>
                    <a:srgbClr val="0070C0"/>
                  </a:solidFill>
                  <a:sym typeface="Arial"/>
                </a:rPr>
                <a:t>PLAN ANTICORRUPCION PAAC 2023</a:t>
              </a:r>
              <a:endParaRPr lang="es-ES" dirty="0">
                <a:solidFill>
                  <a:srgbClr val="FFFFFF"/>
                </a:solidFill>
                <a:cs typeface="Arial"/>
              </a:endParaRPr>
            </a:p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500" b="1" dirty="0">
                  <a:solidFill>
                    <a:srgbClr val="0070C0"/>
                  </a:solidFill>
                  <a:cs typeface="Arial"/>
                </a:rPr>
                <a:t>III CUATRIMESTRE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04ED3394-D243-461A-2C01-502386D5D384}"/>
              </a:ext>
            </a:extLst>
          </p:cNvPr>
          <p:cNvSpPr txBox="1"/>
          <p:nvPr/>
        </p:nvSpPr>
        <p:spPr>
          <a:xfrm>
            <a:off x="7403006" y="4600113"/>
            <a:ext cx="4203700" cy="523220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CO" kern="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 24,95%	       57.51%                 100.0%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CO" kern="0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 24,18%	       55.56%                 95.43%</a:t>
            </a:r>
            <a:endParaRPr lang="es-CO" kern="0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79B252F-EB43-4827-BBCC-18B5381D4B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458881"/>
              </p:ext>
            </p:extLst>
          </p:nvPr>
        </p:nvGraphicFramePr>
        <p:xfrm>
          <a:off x="1512157" y="2620370"/>
          <a:ext cx="4717193" cy="295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082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6">
            <a:extLst>
              <a:ext uri="{FF2B5EF4-FFF2-40B4-BE49-F238E27FC236}">
                <a16:creationId xmlns:a16="http://schemas.microsoft.com/office/drawing/2014/main" id="{611FAADE-5ABF-51E9-EBF8-0C4ABCF5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89" y="688311"/>
            <a:ext cx="36496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 dirty="0"/>
              <a:t>OFICINA ASESORA DE PLANEACIÓN DICIEMBRE 2023</a:t>
            </a:r>
            <a:endParaRPr lang="es-ES" altLang="es-CO" sz="1000" dirty="0"/>
          </a:p>
          <a:p>
            <a:pPr eaLnBrk="1" hangingPunct="1"/>
            <a:endParaRPr lang="es-ES" altLang="es-CO" sz="10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D689C4E-6C31-DA56-D4DE-01FB945B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5410"/>
              </p:ext>
            </p:extLst>
          </p:nvPr>
        </p:nvGraphicFramePr>
        <p:xfrm>
          <a:off x="7967142" y="1562099"/>
          <a:ext cx="3941216" cy="4191001"/>
        </p:xfrm>
        <a:graphic>
          <a:graphicData uri="http://schemas.openxmlformats.org/drawingml/2006/table">
            <a:tbl>
              <a:tblPr/>
              <a:tblGrid>
                <a:gridCol w="628917">
                  <a:extLst>
                    <a:ext uri="{9D8B030D-6E8A-4147-A177-3AD203B41FA5}">
                      <a16:colId xmlns:a16="http://schemas.microsoft.com/office/drawing/2014/main" val="539998556"/>
                    </a:ext>
                  </a:extLst>
                </a:gridCol>
                <a:gridCol w="810605">
                  <a:extLst>
                    <a:ext uri="{9D8B030D-6E8A-4147-A177-3AD203B41FA5}">
                      <a16:colId xmlns:a16="http://schemas.microsoft.com/office/drawing/2014/main" val="2623764473"/>
                    </a:ext>
                  </a:extLst>
                </a:gridCol>
                <a:gridCol w="810605">
                  <a:extLst>
                    <a:ext uri="{9D8B030D-6E8A-4147-A177-3AD203B41FA5}">
                      <a16:colId xmlns:a16="http://schemas.microsoft.com/office/drawing/2014/main" val="1945335051"/>
                    </a:ext>
                  </a:extLst>
                </a:gridCol>
                <a:gridCol w="810605">
                  <a:extLst>
                    <a:ext uri="{9D8B030D-6E8A-4147-A177-3AD203B41FA5}">
                      <a16:colId xmlns:a16="http://schemas.microsoft.com/office/drawing/2014/main" val="2531404216"/>
                    </a:ext>
                  </a:extLst>
                </a:gridCol>
                <a:gridCol w="880484">
                  <a:extLst>
                    <a:ext uri="{9D8B030D-6E8A-4147-A177-3AD203B41FA5}">
                      <a16:colId xmlns:a16="http://schemas.microsoft.com/office/drawing/2014/main" val="4183939178"/>
                    </a:ext>
                  </a:extLst>
                </a:gridCol>
              </a:tblGrid>
              <a:tr h="5051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 </a:t>
                      </a:r>
                      <a:r>
                        <a:rPr lang="es-CO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IICuat</a:t>
                      </a:r>
                      <a:endParaRPr lang="es-C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 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 IIICuat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 IIIcuat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394462"/>
                  </a:ext>
                </a:extLst>
              </a:tr>
              <a:tr h="5051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30,89%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017729"/>
                  </a:ext>
                </a:extLst>
              </a:tr>
              <a:tr h="7677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53,75%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85952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62,46%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67,69%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98,85%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04949"/>
                  </a:ext>
                </a:extLst>
              </a:tr>
              <a:tr h="5051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51,69%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58522"/>
                  </a:ext>
                </a:extLst>
              </a:tr>
              <a:tr h="5051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60,04%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58,23%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84,62%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639653"/>
                  </a:ext>
                </a:extLst>
              </a:tr>
              <a:tr h="5051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52,40%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615083"/>
                  </a:ext>
                </a:extLst>
              </a:tr>
              <a:tr h="5051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69,20%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80,00%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786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D3543244-DCC7-49B9-88BA-6AE6C31DE9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336732"/>
              </p:ext>
            </p:extLst>
          </p:nvPr>
        </p:nvGraphicFramePr>
        <p:xfrm>
          <a:off x="386889" y="1562099"/>
          <a:ext cx="7351392" cy="4483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175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6">
            <a:extLst>
              <a:ext uri="{FF2B5EF4-FFF2-40B4-BE49-F238E27FC236}">
                <a16:creationId xmlns:a16="http://schemas.microsoft.com/office/drawing/2014/main" id="{9129717E-0912-9ED5-A940-4361DF58A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 dirty="0"/>
              <a:t>OFICINA ASESORA DE PLANEACIÓN DICIEMBRE DE 2023</a:t>
            </a:r>
            <a:endParaRPr lang="es-ES" altLang="es-CO" sz="1000" dirty="0"/>
          </a:p>
          <a:p>
            <a:pPr eaLnBrk="1" hangingPunct="1"/>
            <a:endParaRPr lang="es-ES" altLang="es-CO" sz="1000" b="1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4B5A838-7B28-4D32-BC41-B33E970F98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720455"/>
              </p:ext>
            </p:extLst>
          </p:nvPr>
        </p:nvGraphicFramePr>
        <p:xfrm>
          <a:off x="327546" y="1294485"/>
          <a:ext cx="7820168" cy="494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0AB0340-304B-BBB0-195C-643CFBAE1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827141"/>
              </p:ext>
            </p:extLst>
          </p:nvPr>
        </p:nvGraphicFramePr>
        <p:xfrm>
          <a:off x="8147714" y="1294485"/>
          <a:ext cx="3581400" cy="4942545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37043088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59194085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555614398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75700285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14447213"/>
                    </a:ext>
                  </a:extLst>
                </a:gridCol>
              </a:tblGrid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 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 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 IIICuat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 IIIcuat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350283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DGTH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68,40%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405805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SG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18,25%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135020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REC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65,00%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98,13%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60890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GIO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41,75%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02200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OCI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48,50%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1368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OAP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77,67%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733162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STI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51,17%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66,67%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29261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CEA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62,60%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19998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ODISC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354022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OACRI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62,00%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54048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66.67%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60.00%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66.67%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48504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GDOC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287713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OANAL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781359"/>
                  </a:ext>
                </a:extLst>
              </a:tr>
              <a:tr h="32950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2F75B5"/>
                          </a:solidFill>
                          <a:effectLst/>
                          <a:latin typeface="Arial" panose="020B0604020202020204" pitchFamily="34" charset="0"/>
                        </a:rPr>
                        <a:t>DOPER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66,00%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598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21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6">
            <a:extLst>
              <a:ext uri="{FF2B5EF4-FFF2-40B4-BE49-F238E27FC236}">
                <a16:creationId xmlns:a16="http://schemas.microsoft.com/office/drawing/2014/main" id="{00B8691B-3DEC-777E-0B22-2F7274ED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BD2894-9BF1-2D3F-FF50-3A593A806377}"/>
              </a:ext>
            </a:extLst>
          </p:cNvPr>
          <p:cNvSpPr txBox="1"/>
          <p:nvPr/>
        </p:nvSpPr>
        <p:spPr>
          <a:xfrm>
            <a:off x="695769" y="997741"/>
            <a:ext cx="9959975" cy="5478423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es-ES" altLang="es-CO" sz="3200" b="1" dirty="0">
                <a:latin typeface="Calibri"/>
                <a:cs typeface="Arial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/>
              <a:cs typeface="Arial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eaLnBrk="1" hangingPunct="1"/>
            <a:r>
              <a:rPr lang="es-ES" altLang="es-CO" sz="2800" b="1" dirty="0">
                <a:solidFill>
                  <a:srgbClr val="2E75B6"/>
                </a:solidFill>
                <a:latin typeface="Calibri"/>
                <a:cs typeface="Calibri"/>
              </a:rPr>
              <a:t>1- Gestión de riesgos:</a:t>
            </a:r>
          </a:p>
          <a:p>
            <a:pPr marL="0" lvl="2" eaLnBrk="1" hangingPunct="1"/>
            <a:endParaRPr lang="es-ES" altLang="es-CO" sz="2800" dirty="0">
              <a:solidFill>
                <a:srgbClr val="2E75B6"/>
              </a:solidFill>
              <a:latin typeface="Calibri"/>
              <a:cs typeface="Calibri"/>
            </a:endParaRPr>
          </a:p>
          <a:p>
            <a:pPr marL="285750" lvl="2" indent="-285750" algn="just">
              <a:buChar char="•"/>
            </a:pPr>
            <a:r>
              <a:rPr lang="es-ES" altLang="es-CO" sz="1800" dirty="0">
                <a:solidFill>
                  <a:srgbClr val="0D0D0D"/>
                </a:solidFill>
                <a:latin typeface="Calibri"/>
                <a:cs typeface="Calibri"/>
              </a:rPr>
              <a:t>Las metas inicialmente identificadas para dar cumplimiento a la Ley 2195 de 2022, no se desarrollaron a la espera de lineamientos y directrices que debían definir la Secretaria de Transparencia DAPRE, y que al cierre de vigencia no se recibieron. </a:t>
            </a:r>
            <a:r>
              <a:rPr lang="es-ES" altLang="es-CO" sz="1800" b="1" dirty="0">
                <a:solidFill>
                  <a:srgbClr val="0D0D0D"/>
                </a:solidFill>
                <a:latin typeface="Calibri"/>
                <a:cs typeface="Calibri"/>
              </a:rPr>
              <a:t>(Definir lineamientos y responsables del cumplimiento de lo dispuesto en la citada Ley).</a:t>
            </a:r>
          </a:p>
          <a:p>
            <a:pPr marL="285750" lvl="2" indent="-285750" algn="just">
              <a:buChar char="•"/>
            </a:pPr>
            <a:r>
              <a:rPr lang="es-ES" altLang="es-CO" sz="1800" dirty="0">
                <a:solidFill>
                  <a:srgbClr val="0D0D0D"/>
                </a:solidFill>
                <a:latin typeface="Calibri"/>
                <a:cs typeface="Calibri"/>
              </a:rPr>
              <a:t>Se aprobó y publico la  versión 04 de la </a:t>
            </a:r>
            <a:r>
              <a:rPr lang="es-ES" sz="1800" b="1" dirty="0">
                <a:solidFill>
                  <a:srgbClr val="0D0D0D"/>
                </a:solidFill>
                <a:latin typeface="Calibri"/>
                <a:cs typeface="Calibri"/>
              </a:rPr>
              <a:t>POLÍTICA DE OPERACIÓN </a:t>
            </a:r>
            <a:r>
              <a:rPr lang="en-US" sz="1800" b="1" dirty="0">
                <a:solidFill>
                  <a:srgbClr val="0D0D0D"/>
                </a:solidFill>
                <a:latin typeface="Calibri"/>
                <a:cs typeface="Calibri"/>
              </a:rPr>
              <a:t>​- </a:t>
            </a:r>
            <a:r>
              <a:rPr lang="es-ES" sz="1800" b="1" dirty="0">
                <a:solidFill>
                  <a:srgbClr val="0D0D0D"/>
                </a:solidFill>
                <a:latin typeface="Calibri"/>
                <a:cs typeface="Calibri"/>
              </a:rPr>
              <a:t>ADMINISTRACIÓN DE LOS RIESGOS</a:t>
            </a:r>
            <a:r>
              <a:rPr lang="en-US" sz="1800" b="1" dirty="0">
                <a:solidFill>
                  <a:srgbClr val="0D0D0D"/>
                </a:solidFill>
                <a:latin typeface="Calibri"/>
                <a:cs typeface="Calibri"/>
              </a:rPr>
              <a:t>​.</a:t>
            </a:r>
            <a:endParaRPr lang="es-ES" altLang="es-CO" sz="1800" b="1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285750" lvl="2" indent="-285750" algn="just">
              <a:buChar char="•"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</a:rPr>
              <a:t>Se elaboro y publico el Mapa de Riesgo de Corrupción 2024 en construcción en el mes de diciembre y publicación versión final 31 enero 2024.</a:t>
            </a:r>
          </a:p>
          <a:p>
            <a:pPr marL="285750" lvl="2" indent="-285750" algn="just">
              <a:buChar char="•"/>
            </a:pPr>
            <a:r>
              <a:rPr lang="es-ES" sz="1800" dirty="0">
                <a:solidFill>
                  <a:srgbClr val="0D0D0D"/>
                </a:solidFill>
                <a:latin typeface="Calibri"/>
                <a:cs typeface="Calibri"/>
              </a:rPr>
              <a:t>El monitoreo de los riesgos del 3r cuatrimestre 2023 que realiza el Grupo de Innovación, no identifico la materializaron riesgos de corrupción. </a:t>
            </a:r>
          </a:p>
          <a:p>
            <a:pPr marL="285750" lvl="2" indent="-285750" algn="just">
              <a:buChar char="•"/>
            </a:pPr>
            <a:endParaRPr lang="es-ES" altLang="es-CO" sz="1800" dirty="0">
              <a:solidFill>
                <a:srgbClr val="0D0D0D"/>
              </a:solidFill>
              <a:latin typeface="Calibri"/>
              <a:cs typeface="Calibri"/>
            </a:endParaRPr>
          </a:p>
          <a:p>
            <a:pPr lvl="2" eaLnBrk="1" hangingPunct="1"/>
            <a:endParaRPr lang="es-ES" altLang="es-CO" sz="2000" b="1" dirty="0">
              <a:solidFill>
                <a:srgbClr val="0D0D0D"/>
              </a:solidFill>
              <a:cs typeface="Calibri" panose="020F0502020204030204" pitchFamily="34" charset="0"/>
            </a:endParaRPr>
          </a:p>
          <a:p>
            <a:pPr eaLnBrk="1" hangingPunct="1"/>
            <a:endParaRPr lang="es-ES" altLang="es-CO" sz="2800" b="1" dirty="0">
              <a:solidFill>
                <a:srgbClr val="2E75B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27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6">
            <a:extLst>
              <a:ext uri="{FF2B5EF4-FFF2-40B4-BE49-F238E27FC236}">
                <a16:creationId xmlns:a16="http://schemas.microsoft.com/office/drawing/2014/main" id="{00B8691B-3DEC-777E-0B22-2F7274ED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BD2894-9BF1-2D3F-FF50-3A593A806377}"/>
              </a:ext>
            </a:extLst>
          </p:cNvPr>
          <p:cNvSpPr txBox="1"/>
          <p:nvPr/>
        </p:nvSpPr>
        <p:spPr>
          <a:xfrm>
            <a:off x="1135063" y="1939925"/>
            <a:ext cx="9959975" cy="5755422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es-ES" altLang="es-CO" sz="3200" b="1" dirty="0">
                <a:latin typeface="Calibri" panose="020F0502020204030204" pitchFamily="34" charset="0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s-ES" altLang="es-CO" sz="2800" b="1" dirty="0">
                <a:solidFill>
                  <a:srgbClr val="2E75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Racionalización de trámites:</a:t>
            </a:r>
            <a:endParaRPr lang="es-ES" altLang="es-CO" sz="2800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altLang="es-CO" sz="18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r>
              <a:rPr lang="es-ES" altLang="es-CO" sz="18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La entidad estableció como meta 2023 racionalizar seis (6) tramites. El resultado es el siguiente :</a:t>
            </a:r>
          </a:p>
          <a:p>
            <a:endParaRPr lang="es-ES" altLang="es-CO" sz="18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algn="just" rtl="0" fontAlgn="base"/>
            <a:r>
              <a:rPr lang="es-MX" b="1" dirty="0"/>
              <a:t>D</a:t>
            </a:r>
            <a:r>
              <a:rPr lang="es-MX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 presencial a totalmente en línea. </a:t>
            </a:r>
          </a:p>
          <a:p>
            <a:pPr marL="171450" indent="-171450" algn="just" rtl="0" fontAlgn="base">
              <a:buFont typeface="Arial" panose="020B0604020202020204" pitchFamily="34" charset="0"/>
              <a:buChar char="•"/>
            </a:pPr>
            <a:r>
              <a:rPr lang="es-ES" altLang="es-CO" sz="1200" dirty="0"/>
              <a:t>Acuerdo de fletamento </a:t>
            </a:r>
          </a:p>
          <a:p>
            <a:pPr marL="171450" indent="-171450" algn="just" rtl="0" fontAlgn="base">
              <a:buFont typeface="Arial" panose="020B0604020202020204" pitchFamily="34" charset="0"/>
              <a:buChar char="•"/>
            </a:pPr>
            <a:r>
              <a:rPr lang="es-ES" altLang="es-CO" sz="1200" dirty="0"/>
              <a:t>Acuerdos de código compartido</a:t>
            </a:r>
            <a:r>
              <a:rPr lang="es-ES" altLang="es-CO" sz="12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.</a:t>
            </a:r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1450" indent="-171450" algn="just" rtl="0" fontAlgn="base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Alteraciones o reparaciones mayores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Certificado de aeronavegabilidad especial para aeronaves experimentales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MX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rtl="0" fontAlgn="base"/>
            <a:r>
              <a:rPr lang="es-MX" b="1" dirty="0"/>
              <a:t>De parcialmente a totalmente en línea. </a:t>
            </a:r>
          </a:p>
          <a:p>
            <a:pPr algn="just" rtl="0" fontAlgn="base"/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Constitución empresa de transporte público aéreo comercial y de     trabajos aéreos especiales </a:t>
            </a:r>
            <a:endParaRPr lang="es-MX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/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es-MX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Autorización como explotador extranjero </a:t>
            </a:r>
            <a:endParaRPr lang="es-MX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MX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lvl="2" eaLnBrk="1" hangingPunct="1">
              <a:buFont typeface="Arial" panose="020F0502020204030204" pitchFamily="34" charset="0"/>
              <a:buChar char="•"/>
            </a:pPr>
            <a:endParaRPr lang="es-ES" altLang="es-CO" sz="2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Tx/>
            </a:pPr>
            <a:endParaRPr lang="es-CO" altLang="es-CO" sz="4000" b="1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Tx/>
            </a:pPr>
            <a:endParaRPr lang="es-CO" altLang="es-CO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6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Box 6">
            <a:extLst>
              <a:ext uri="{FF2B5EF4-FFF2-40B4-BE49-F238E27FC236}">
                <a16:creationId xmlns:a16="http://schemas.microsoft.com/office/drawing/2014/main" id="{00B8691B-3DEC-777E-0B22-2F7274ED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BD2894-9BF1-2D3F-FF50-3A593A806377}"/>
              </a:ext>
            </a:extLst>
          </p:cNvPr>
          <p:cNvSpPr txBox="1"/>
          <p:nvPr/>
        </p:nvSpPr>
        <p:spPr>
          <a:xfrm>
            <a:off x="1276465" y="1336610"/>
            <a:ext cx="9959975" cy="3477875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es-ES" altLang="es-CO" sz="3200" b="1" dirty="0">
                <a:latin typeface="Calibri" panose="020F0502020204030204" pitchFamily="34" charset="0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s-ES" altLang="es-CO" sz="2800" b="1" dirty="0">
                <a:solidFill>
                  <a:srgbClr val="2E75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Racionalización de trámites: SUIT</a:t>
            </a:r>
            <a:endParaRPr lang="es-ES" altLang="es-CO" sz="2800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s-MX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s-ES" sz="1800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  <a:p>
            <a:pPr marL="0" lvl="2" eaLnBrk="1" hangingPunct="1">
              <a:buFont typeface="Arial" panose="020F0502020204030204" pitchFamily="34" charset="0"/>
              <a:buChar char="•"/>
            </a:pPr>
            <a:endParaRPr lang="es-ES" altLang="es-CO" sz="2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Tx/>
            </a:pPr>
            <a:endParaRPr lang="es-CO" altLang="es-CO" sz="4000" b="1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ClrTx/>
            </a:pPr>
            <a:endParaRPr lang="es-CO" altLang="es-CO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6EC9B7-4161-EF9F-1DC0-59221A46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2714625"/>
            <a:ext cx="724852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463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6">
            <a:extLst>
              <a:ext uri="{FF2B5EF4-FFF2-40B4-BE49-F238E27FC236}">
                <a16:creationId xmlns:a16="http://schemas.microsoft.com/office/drawing/2014/main" id="{0A1207F0-34C8-7C94-CF43-B3E04B68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95C521-82E2-836B-53B4-D584C6304773}"/>
              </a:ext>
            </a:extLst>
          </p:cNvPr>
          <p:cNvSpPr txBox="1"/>
          <p:nvPr/>
        </p:nvSpPr>
        <p:spPr>
          <a:xfrm>
            <a:off x="1055688" y="1025525"/>
            <a:ext cx="9959975" cy="5632311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es-ES" altLang="es-CO" sz="3200" b="1" dirty="0">
                <a:latin typeface="Calibri"/>
                <a:ea typeface="Calibri"/>
                <a:cs typeface="Arial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/>
              <a:ea typeface="Calibri"/>
              <a:cs typeface="Arial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eaLnBrk="1" hangingPunct="1"/>
            <a:r>
              <a:rPr lang="es-ES" altLang="es-CO" sz="2800" b="1" dirty="0">
                <a:solidFill>
                  <a:srgbClr val="2E75B6"/>
                </a:solidFill>
                <a:latin typeface="Calibri"/>
                <a:ea typeface="Calibri"/>
                <a:cs typeface="Calibri"/>
              </a:rPr>
              <a:t>3-Rendición de cuentas</a:t>
            </a:r>
          </a:p>
          <a:p>
            <a:pPr marL="285750" lvl="2" indent="-285750" algn="just">
              <a:buChar char="•"/>
            </a:pPr>
            <a:r>
              <a:rPr lang="es-ES" sz="1800" dirty="0">
                <a:latin typeface="Arial"/>
                <a:ea typeface="Calibri"/>
                <a:cs typeface="Arial"/>
              </a:rPr>
              <a:t>La Estrategia de Rendición de Cuentas para este año 2023, ha logrado su principal propósito llegar a los ciudadanos en sus regiones, permitirles su participación y que conozcan de primera mano los proyectos que adelanta la Aerocivil.  Se destacan las de mayor impacto, tales como:</a:t>
            </a:r>
            <a:endParaRPr lang="es-ES" dirty="0"/>
          </a:p>
          <a:p>
            <a:pPr lvl="1" indent="0" algn="just">
              <a:buFont typeface="Courier New" panose="020F0502020204030204" pitchFamily="34" charset="0"/>
              <a:buChar char="o"/>
            </a:pPr>
            <a:r>
              <a:rPr lang="es-ES" dirty="0">
                <a:latin typeface="Arial"/>
                <a:ea typeface="Calibri"/>
                <a:cs typeface="Arial"/>
              </a:rPr>
              <a:t>La Feria de la Transparencia</a:t>
            </a:r>
            <a:endParaRPr lang="es-ES" dirty="0"/>
          </a:p>
          <a:p>
            <a:pPr lvl="1" indent="0" algn="just">
              <a:buFont typeface="Courier New" panose="020F0502020204030204" pitchFamily="34" charset="0"/>
              <a:buChar char="o"/>
            </a:pPr>
            <a:r>
              <a:rPr lang="es-ES" dirty="0">
                <a:latin typeface="Arial"/>
                <a:ea typeface="Calibri"/>
                <a:cs typeface="Arial"/>
              </a:rPr>
              <a:t>La Feria Aeronáutica FAIR 2023</a:t>
            </a:r>
          </a:p>
          <a:p>
            <a:pPr lvl="1" indent="0" algn="just">
              <a:buFont typeface="Courier New" panose="020F0502020204030204" pitchFamily="34" charset="0"/>
              <a:buChar char="o"/>
            </a:pPr>
            <a:r>
              <a:rPr lang="es-ES" dirty="0">
                <a:latin typeface="Arial"/>
                <a:cs typeface="Arial"/>
              </a:rPr>
              <a:t>Feria del Sector Transporte</a:t>
            </a:r>
            <a:endParaRPr lang="es-ES" dirty="0"/>
          </a:p>
          <a:p>
            <a:pPr lvl="1" indent="0" algn="just">
              <a:buFont typeface="Courier New" panose="020F0502020204030204" pitchFamily="34" charset="0"/>
              <a:buChar char="o"/>
            </a:pPr>
            <a:r>
              <a:rPr lang="es-ES" dirty="0">
                <a:latin typeface="Arial"/>
                <a:ea typeface="Calibri"/>
                <a:cs typeface="Arial"/>
              </a:rPr>
              <a:t>Socialización de los proyectos de los </a:t>
            </a:r>
            <a:r>
              <a:rPr lang="es-ES" dirty="0" err="1">
                <a:latin typeface="Arial"/>
                <a:ea typeface="Calibri"/>
                <a:cs typeface="Arial"/>
              </a:rPr>
              <a:t>los</a:t>
            </a:r>
            <a:r>
              <a:rPr lang="es-ES" dirty="0">
                <a:latin typeface="Arial"/>
                <a:ea typeface="Calibri"/>
                <a:cs typeface="Arial"/>
              </a:rPr>
              <a:t> Aeropuertos de: </a:t>
            </a:r>
          </a:p>
          <a:p>
            <a:pPr marL="1028700" lvl="1" algn="just">
              <a:buFont typeface="Wingdings" panose="05000000000000000000" pitchFamily="2" charset="2"/>
              <a:buChar char="ü"/>
            </a:pPr>
            <a:r>
              <a:rPr lang="es-ES" dirty="0">
                <a:latin typeface="Arial"/>
                <a:ea typeface="Calibri"/>
                <a:cs typeface="Arial"/>
              </a:rPr>
              <a:t> San Luis de Ipiales, </a:t>
            </a:r>
          </a:p>
          <a:p>
            <a:pPr marL="1028700" lvl="1" algn="just">
              <a:buFont typeface="Wingdings" panose="05000000000000000000" pitchFamily="2" charset="2"/>
              <a:buChar char="ü"/>
            </a:pPr>
            <a:r>
              <a:rPr lang="es-ES" dirty="0">
                <a:latin typeface="Arial"/>
                <a:ea typeface="Calibri"/>
                <a:cs typeface="Arial"/>
              </a:rPr>
              <a:t>Nuevo aeropuerto en Riohacha</a:t>
            </a:r>
          </a:p>
          <a:p>
            <a:pPr marL="1028700" lvl="1" algn="just">
              <a:buFont typeface="Wingdings" panose="05000000000000000000" pitchFamily="2" charset="2"/>
              <a:buChar char="ü"/>
            </a:pPr>
            <a:r>
              <a:rPr lang="es-MX" dirty="0">
                <a:latin typeface="Arial"/>
                <a:cs typeface="Arial"/>
              </a:rPr>
              <a:t>Contador de Pitalito</a:t>
            </a:r>
            <a:r>
              <a:rPr lang="es-ES" dirty="0">
                <a:latin typeface="Arial"/>
                <a:cs typeface="Arial"/>
              </a:rPr>
              <a:t> y </a:t>
            </a:r>
          </a:p>
          <a:p>
            <a:pPr marL="1028700" lvl="1" algn="just">
              <a:buFont typeface="Wingdings" panose="05000000000000000000" pitchFamily="2" charset="2"/>
              <a:buChar char="ü"/>
            </a:pPr>
            <a:r>
              <a:rPr lang="es-MX" dirty="0">
                <a:latin typeface="Arial"/>
                <a:cs typeface="Arial"/>
              </a:rPr>
              <a:t>La Florida -Tumaco</a:t>
            </a:r>
            <a:endParaRPr lang="es-ES" dirty="0">
              <a:latin typeface="Arial"/>
              <a:cs typeface="Arial"/>
            </a:endParaRPr>
          </a:p>
          <a:p>
            <a:pPr lvl="1" indent="0" algn="just">
              <a:buFont typeface="Courier New" panose="020F0502020204030204" pitchFamily="34" charset="0"/>
              <a:buChar char="o"/>
            </a:pPr>
            <a:r>
              <a:rPr lang="es-ES" dirty="0">
                <a:latin typeface="Arial"/>
                <a:ea typeface="Calibri"/>
                <a:cs typeface="Arial"/>
              </a:rPr>
              <a:t>Audiencia Pública de Rendición de Cuentas</a:t>
            </a:r>
            <a:endParaRPr lang="es-ES" dirty="0"/>
          </a:p>
          <a:p>
            <a:pPr marL="342900" lvl="2" indent="-342900" algn="just" eaLnBrk="1" hangingPunct="1">
              <a:buChar char="•"/>
            </a:pPr>
            <a:r>
              <a:rPr lang="es-ES" altLang="es-CO" sz="20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Se adelanto la </a:t>
            </a:r>
            <a:r>
              <a:rPr lang="es-ES" altLang="es-CO" sz="2000" b="1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Audiencia Pública de Rendición de Cuentas 2023, </a:t>
            </a:r>
            <a:r>
              <a:rPr lang="es-ES" altLang="es-CO" sz="20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de </a:t>
            </a:r>
            <a:r>
              <a:rPr lang="es-ES" altLang="es-CO" sz="18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forma presencial en el mes de diciembre.</a:t>
            </a:r>
            <a:endParaRPr lang="es-ES" altLang="es-CO" sz="1800" dirty="0">
              <a:solidFill>
                <a:srgbClr val="0D0D0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lvl="2" algn="just" eaLnBrk="1" hangingPunct="1">
              <a:buFont typeface="Arial" panose="020F0502020204030204" pitchFamily="34" charset="0"/>
              <a:buChar char="•"/>
            </a:pPr>
            <a:endParaRPr lang="es-ES" altLang="es-CO" sz="2000" dirty="0">
              <a:solidFill>
                <a:srgbClr val="2E75B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2" eaLnBrk="1" hangingPunct="1"/>
            <a:endParaRPr lang="es-ES" altLang="es-CO" sz="2800" b="1" dirty="0">
              <a:solidFill>
                <a:srgbClr val="0D0D0D"/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223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6">
            <a:extLst>
              <a:ext uri="{FF2B5EF4-FFF2-40B4-BE49-F238E27FC236}">
                <a16:creationId xmlns:a16="http://schemas.microsoft.com/office/drawing/2014/main" id="{0A1207F0-34C8-7C94-CF43-B3E04B68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606425"/>
            <a:ext cx="3649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O" sz="1000" b="1" dirty="0"/>
              <a:t>OFICINA ASESORA DE PLANEACIÓN MAYO 24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95C521-82E2-836B-53B4-D584C6304773}"/>
              </a:ext>
            </a:extLst>
          </p:cNvPr>
          <p:cNvSpPr txBox="1"/>
          <p:nvPr/>
        </p:nvSpPr>
        <p:spPr>
          <a:xfrm>
            <a:off x="1055688" y="1025525"/>
            <a:ext cx="9959975" cy="4555093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es-ES" altLang="es-CO" sz="3200" b="1" dirty="0">
                <a:latin typeface="Calibri"/>
                <a:ea typeface="Calibri"/>
                <a:cs typeface="Arial"/>
              </a:rPr>
              <a:t>GESTIONES DESTACADAS POR COMPONENTE</a:t>
            </a:r>
            <a:endParaRPr lang="es-ES" altLang="es-CO" sz="1600" b="1" dirty="0">
              <a:solidFill>
                <a:srgbClr val="0070C0"/>
              </a:solidFill>
              <a:highlight>
                <a:srgbClr val="FFFF00"/>
              </a:highlight>
              <a:latin typeface="Calibri"/>
              <a:ea typeface="Calibri"/>
              <a:cs typeface="Arial"/>
            </a:endParaRPr>
          </a:p>
          <a:p>
            <a:pPr algn="ctr" eaLnBrk="1" hangingPunct="1"/>
            <a:endParaRPr lang="es-ES" altLang="es-CO" sz="1600" b="1" dirty="0">
              <a:solidFill>
                <a:srgbClr val="2E75B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2" eaLnBrk="1" hangingPunct="1"/>
            <a:r>
              <a:rPr lang="es-ES" altLang="es-CO" sz="2800" b="1" dirty="0">
                <a:solidFill>
                  <a:srgbClr val="2E75B6"/>
                </a:solidFill>
                <a:latin typeface="Calibri"/>
                <a:ea typeface="Calibri"/>
                <a:cs typeface="Calibri"/>
              </a:rPr>
              <a:t>4- Servicio al ciudadano</a:t>
            </a:r>
            <a:endParaRPr lang="es-ES" altLang="es-CO" sz="2800" dirty="0">
              <a:solidFill>
                <a:srgbClr val="2E75B6"/>
              </a:solidFill>
              <a:latin typeface="Calibri"/>
              <a:ea typeface="Calibri"/>
              <a:cs typeface="Calibri"/>
            </a:endParaRPr>
          </a:p>
          <a:p>
            <a:pPr algn="just" eaLnBrk="1" hangingPunct="1"/>
            <a:r>
              <a:rPr lang="es-ES" altLang="es-CO" sz="18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Control de las comunicaciones oficiales en el </a:t>
            </a:r>
            <a:r>
              <a:rPr lang="es-ES" sz="1800" dirty="0">
                <a:solidFill>
                  <a:srgbClr val="0D0D0D"/>
                </a:solidFill>
                <a:latin typeface="Arial"/>
                <a:ea typeface="Calibri"/>
                <a:cs typeface="Arial"/>
              </a:rPr>
              <a:t>Sistema de Gestión Documental SGDEA ,</a:t>
            </a:r>
            <a:r>
              <a:rPr lang="es-ES" altLang="es-CO" sz="18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de acuerdo con el reporte</a:t>
            </a:r>
            <a:r>
              <a:rPr lang="es-ES" altLang="es-CO" sz="18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del trimestre Octubre a Diciembre 2023</a:t>
            </a:r>
            <a:r>
              <a:rPr lang="es-ES" altLang="es-CO" sz="1800" dirty="0">
                <a:solidFill>
                  <a:srgbClr val="0D0D0D"/>
                </a:solidFill>
                <a:latin typeface="Calibri"/>
                <a:ea typeface="Calibri"/>
                <a:cs typeface="Calibri"/>
              </a:rPr>
              <a:t> se recibieron 14.154 PQRSD.  </a:t>
            </a:r>
            <a:endParaRPr lang="es-ES" dirty="0"/>
          </a:p>
          <a:p>
            <a:pPr algn="just"/>
            <a:endParaRPr lang="es-ES" sz="1800" dirty="0">
              <a:latin typeface="Arial"/>
              <a:ea typeface="Calibri"/>
              <a:cs typeface="Arial"/>
            </a:endParaRPr>
          </a:p>
          <a:p>
            <a:pPr algn="just" eaLnBrk="1" hangingPunct="1">
              <a:buFont typeface="Calibri" panose="020F0502020204030204" pitchFamily="34" charset="0"/>
              <a:buNone/>
            </a:pPr>
            <a:r>
              <a:rPr lang="es-ES" altLang="es-CO" sz="2000" dirty="0">
                <a:solidFill>
                  <a:srgbClr val="0D0D0D"/>
                </a:solidFill>
                <a:latin typeface="Arial"/>
                <a:cs typeface="Calibri"/>
              </a:rPr>
              <a:t>       </a:t>
            </a:r>
            <a:endParaRPr lang="es-ES" altLang="es-CO" sz="2800" b="1" dirty="0">
              <a:solidFill>
                <a:srgbClr val="0D0D0D"/>
              </a:solidFill>
              <a:latin typeface="Arial"/>
              <a:cs typeface="Calibri"/>
            </a:endParaRPr>
          </a:p>
          <a:p>
            <a:pPr marL="0" lvl="3" eaLnBrk="1" hangingPunct="1"/>
            <a:endParaRPr lang="es-ES" altLang="es-CO" sz="2000" dirty="0">
              <a:solidFill>
                <a:srgbClr val="0D0D0D"/>
              </a:solidFill>
              <a:cs typeface="Calibri" panose="020F0502020204030204" pitchFamily="34" charset="0"/>
            </a:endParaRPr>
          </a:p>
          <a:p>
            <a:pPr eaLnBrk="1" hangingPunct="1">
              <a:buClrTx/>
            </a:pPr>
            <a:endParaRPr lang="es-CO" altLang="es-CO" sz="4000" b="1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endParaRPr lang="es-CO" altLang="es-CO" sz="4000" b="1" dirty="0">
              <a:solidFill>
                <a:srgbClr val="0D0D0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eaLnBrk="1" hangingPunct="1">
              <a:buClrTx/>
            </a:pPr>
            <a:endParaRPr lang="es-CO" altLang="es-CO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A577A9A-8F2F-A60A-4590-9644D4A3A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0271"/>
              </p:ext>
            </p:extLst>
          </p:nvPr>
        </p:nvGraphicFramePr>
        <p:xfrm>
          <a:off x="2935705" y="3303071"/>
          <a:ext cx="6096000" cy="252940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135390694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6668509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233726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981558932"/>
                    </a:ext>
                  </a:extLst>
                </a:gridCol>
              </a:tblGrid>
              <a:tr h="555053"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MES</a:t>
                      </a:r>
                      <a:r>
                        <a:rPr lang="es-ES" sz="11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s-E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PQRSD </a:t>
                      </a:r>
                      <a:r>
                        <a:rPr lang="es-ES" sz="1100" b="1" i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s-ES" b="1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recibidas</a:t>
                      </a:r>
                      <a:r>
                        <a:rPr lang="es-ES" sz="1100" b="1" i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s-E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PQRSD</a:t>
                      </a:r>
                      <a:r>
                        <a:rPr lang="es-ES" sz="1100" b="1" i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s-ES" b="1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gestionadas</a:t>
                      </a:r>
                      <a:r>
                        <a:rPr lang="es-ES" sz="1100" b="1" i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s-E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PQRSD</a:t>
                      </a:r>
                      <a:r>
                        <a:rPr lang="es-ES" sz="1100" b="1" i="0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s-ES" b="1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en trámite</a:t>
                      </a:r>
                      <a:r>
                        <a:rPr lang="es-ES" sz="1100" b="1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909291"/>
                  </a:ext>
                </a:extLst>
              </a:tr>
              <a:tr h="39487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1100" b="0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Octubre</a:t>
                      </a:r>
                      <a:r>
                        <a:rPr lang="es-ES" sz="1100" b="0" i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5.158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4.220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937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4859719"/>
                  </a:ext>
                </a:extLst>
              </a:tr>
              <a:tr h="39487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1100" b="0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Noviembre</a:t>
                      </a:r>
                      <a:r>
                        <a:rPr lang="es-ES" sz="1100" b="0" i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5.244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3.715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1.529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2162283"/>
                  </a:ext>
                </a:extLst>
              </a:tr>
              <a:tr h="39487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1100" b="0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Diciembre</a:t>
                      </a:r>
                      <a:r>
                        <a:rPr lang="es-ES" sz="1100" b="0" i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3.752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2.073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1.679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279389"/>
                  </a:ext>
                </a:extLst>
              </a:tr>
              <a:tr h="39487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r>
                        <a:rPr lang="es-ES" sz="1100" b="0" i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14.154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10.008</a:t>
                      </a:r>
                      <a:r>
                        <a:rPr lang="es-MX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MX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4.145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210608"/>
                  </a:ext>
                </a:extLst>
              </a:tr>
              <a:tr h="394870">
                <a:tc>
                  <a:txBody>
                    <a:bodyPr/>
                    <a:lstStyle/>
                    <a:p>
                      <a:pPr algn="l" fontAlgn="base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0"/>
                        </a:rPr>
                        <a:t>Porcentaje</a:t>
                      </a:r>
                      <a:r>
                        <a:rPr lang="es-ES" sz="1100" b="0" i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100%</a:t>
                      </a:r>
                      <a:r>
                        <a:rPr lang="es-ES" sz="1200" b="0" i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70.7%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29.3%</a:t>
                      </a:r>
                      <a:r>
                        <a:rPr lang="es-ES" sz="1200" b="0" i="0" dirty="0">
                          <a:solidFill>
                            <a:srgbClr val="808080"/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  <a:endParaRPr lang="es-E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9151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A313E48-35C7-31B8-EA3D-24F16702E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705" y="45046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241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MIPG  OAP-SG 1 (PAAC )" id="{3DA77492-F1DE-4AD5-A43F-A63B6E85437C}" vid="{5391F4EB-BA8C-4F06-920B-9ECF08321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ctivo de imagen" ma:contentTypeID="0x0101009148F5A04DDD49CBA7127AADA5FB792B00AADE34325A8B49CDA8BB4DB53328F2140028C11DE46F5E6A45AD3EBEF905A2EABF" ma:contentTypeVersion="1" ma:contentTypeDescription="Cargar una imagen." ma:contentTypeScope="" ma:versionID="545559deb0268f80bf025aba818a009e">
  <xsd:schema xmlns:xsd="http://www.w3.org/2001/XMLSchema" xmlns:xs="http://www.w3.org/2001/XMLSchema" xmlns:p="http://schemas.microsoft.com/office/2006/metadata/properties" xmlns:ns1="http://schemas.microsoft.com/sharepoint/v3" xmlns:ns2="E4F2790D-F584-4348-BAD1-0F9F53DDB9E1" xmlns:ns3="http://schemas.microsoft.com/sharepoint/v3/fields" targetNamespace="http://schemas.microsoft.com/office/2006/metadata/properties" ma:root="true" ma:fieldsID="64d715bb23094330e44e19e96ba149f9" ns1:_="" ns2:_="" ns3:_="">
    <xsd:import namespace="http://schemas.microsoft.com/sharepoint/v3"/>
    <xsd:import namespace="E4F2790D-F584-4348-BAD1-0F9F53DDB9E1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Dirección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Tipo de archivo" ma:hidden="true" ma:internalName="File_x0020_Type" ma:readOnly="true">
      <xsd:simpleType>
        <xsd:restriction base="dms:Text"/>
      </xsd:simpleType>
    </xsd:element>
    <xsd:element name="HTML_x0020_File_x0020_Type" ma:index="10" nillable="true" ma:displayName="Tipo de archivo HTML" ma:hidden="true" ma:internalName="HTML_x0020_File_x0020_Type" ma:readOnly="true">
      <xsd:simpleType>
        <xsd:restriction base="dms:Text"/>
      </xsd:simpleType>
    </xsd:element>
    <xsd:element name="FSObjType" ma:index="11" nillable="true" ma:displayName="Tipo de elemento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2790D-F584-4348-BAD1-0F9F53DDB9E1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La miniatura ya existe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La vista previa ya existe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Ancho" ma:internalName="ImageWidth" ma:readOnly="true">
      <xsd:simpleType>
        <xsd:restriction base="dms:Unknown"/>
      </xsd:simpleType>
    </xsd:element>
    <xsd:element name="ImageHeight" ma:index="22" nillable="true" ma:displayName="Alto" ma:internalName="ImageHeight" ma:readOnly="true">
      <xsd:simpleType>
        <xsd:restriction base="dms:Unknown"/>
      </xsd:simpleType>
    </xsd:element>
    <xsd:element name="ImageCreateDate" ma:index="25" nillable="true" ma:displayName="Fecha de captura de la imag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 ma:index="23" ma:displayName="Comentarios"/>
        <xsd:element name="keywords" minOccurs="0" maxOccurs="1" type="xsd:string" ma:index="14" ma:displayName="Palabras clav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E4F2790D-F584-4348-BAD1-0F9F53DDB9E1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1B6FD6-F47B-413F-801B-424DFA944C0B}"/>
</file>

<file path=customXml/itemProps2.xml><?xml version="1.0" encoding="utf-8"?>
<ds:datastoreItem xmlns:ds="http://schemas.openxmlformats.org/officeDocument/2006/customXml" ds:itemID="{584FB9CE-6B5F-4512-AE0C-4626DEC3CD06}">
  <ds:schemaRefs>
    <ds:schemaRef ds:uri="4dbaf263-a00d-4ac4-a83d-6c33cb0c2234"/>
    <ds:schemaRef ds:uri="cb7466de-d78c-462b-8afe-fba5c37c692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37A56E4-0ACB-47F4-98B5-FE51332426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MIPG  OAP-SG 1 (PAAC )</Template>
  <TotalTime>869</TotalTime>
  <Words>1182</Words>
  <Application>Microsoft Office PowerPoint</Application>
  <PresentationFormat>Panorámica</PresentationFormat>
  <Paragraphs>299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Times New Roman</vt:lpstr>
      <vt:lpstr>Arial</vt:lpstr>
      <vt:lpstr>Segoe UI</vt:lpstr>
      <vt:lpstr>Montserrat</vt:lpstr>
      <vt:lpstr>Wingdings</vt:lpstr>
      <vt:lpstr>Calibri</vt:lpstr>
      <vt:lpstr>Courier New</vt:lpstr>
      <vt:lpstr>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Cenaida Jerez Ruiz</dc:creator>
  <cp:keywords/>
  <dc:description/>
  <cp:lastModifiedBy>Cenaida Jerez Ruiz</cp:lastModifiedBy>
  <cp:revision>13</cp:revision>
  <dcterms:created xsi:type="dcterms:W3CDTF">2023-10-10T21:54:34Z</dcterms:created>
  <dcterms:modified xsi:type="dcterms:W3CDTF">2024-02-13T15:51:40Z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0x0101009148F5A04DDD49CBA7127AADA5FB792B00AADE34325A8B49CDA8BB4DB53328F2140028C11DE46F5E6A45AD3EBEF905A2EABF</vt:lpwstr>
  </property>
  <property fmtid="{D5CDD505-2E9C-101B-9397-08002B2CF9AE}" pid="3" name="MediaServiceImageTags">
    <vt:lpwstr/>
  </property>
</Properties>
</file>