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>
        <p:scale>
          <a:sx n="117" d="100"/>
          <a:sy n="117" d="100"/>
        </p:scale>
        <p:origin x="336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03-4844-ADB3-EC21EB7B769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03-4844-ADB3-EC21EB7B7695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03-4844-ADB3-EC21EB7B7695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03-4844-ADB3-EC21EB7B7695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03-4844-ADB3-EC21EB7B7695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3-4844-ADB3-EC21EB7B769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3-4844-ADB3-EC21EB7B769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03-4844-ADB3-EC21EB7B7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ontserrat" pitchFamily="2" charset="77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Avocación Conocimiento</c:v>
                </c:pt>
                <c:pt idx="1">
                  <c:v>Acumulación</c:v>
                </c:pt>
                <c:pt idx="2">
                  <c:v>Inhibitorios</c:v>
                </c:pt>
                <c:pt idx="3">
                  <c:v>Archivos</c:v>
                </c:pt>
                <c:pt idx="4">
                  <c:v>Cierre de Inv. Dis. Y traslado para alegatos precalificatorios</c:v>
                </c:pt>
                <c:pt idx="5">
                  <c:v>Prórrogas de Inv. Disciplinarias</c:v>
                </c:pt>
                <c:pt idx="6">
                  <c:v>Investigaciones Disciplinarias</c:v>
                </c:pt>
                <c:pt idx="7">
                  <c:v>Indagaciones Previas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13</c:v>
                </c:pt>
                <c:pt idx="3">
                  <c:v>16</c:v>
                </c:pt>
                <c:pt idx="4">
                  <c:v>11</c:v>
                </c:pt>
                <c:pt idx="5">
                  <c:v>19</c:v>
                </c:pt>
                <c:pt idx="6">
                  <c:v>24</c:v>
                </c:pt>
                <c:pt idx="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3-4844-ADB3-EC21EB7B7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9436847"/>
        <c:axId val="1470538383"/>
      </c:barChart>
      <c:catAx>
        <c:axId val="14294368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470538383"/>
        <c:crosses val="autoZero"/>
        <c:auto val="1"/>
        <c:lblAlgn val="ctr"/>
        <c:lblOffset val="100"/>
        <c:noMultiLvlLbl val="0"/>
      </c:catAx>
      <c:valAx>
        <c:axId val="14705383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pPr>
            <a:endParaRPr lang="es-CO"/>
          </a:p>
        </c:txPr>
        <c:crossAx val="1429436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E846-964E-478C-AA63-EEFC5E18E070}" type="datetimeFigureOut">
              <a:rPr lang="es-ES" smtClean="0"/>
              <a:t>31/3/23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0D4-7A5A-4CDB-B409-ABE533486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9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6018A5-356D-AA46-BB3F-8C65E92EC0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6918E-5EA8-11C4-C897-1475C883D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D113-4F5D-13A3-8098-ACAD3FCFF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1DF4-FDEB-8A09-0A27-BFD3746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E366-8242-424F-8402-4E0933C83F4A}" type="datetime1">
              <a:rPr lang="es-ES" smtClean="0"/>
              <a:t>31/3/23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6D3B-61EA-A6BE-8596-6F01BF2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EEA45-AF3C-052F-62ED-007A2B2F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0401335-0710-DD48-93E8-D23D58AB3563}"/>
              </a:ext>
            </a:extLst>
          </p:cNvPr>
          <p:cNvSpPr/>
          <p:nvPr userDrawn="1"/>
        </p:nvSpPr>
        <p:spPr>
          <a:xfrm>
            <a:off x="8153400" y="407755"/>
            <a:ext cx="4038600" cy="885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50F10EC-81AF-1E48-B7FA-8BAF3177CB7B}"/>
              </a:ext>
            </a:extLst>
          </p:cNvPr>
          <p:cNvSpPr/>
          <p:nvPr userDrawn="1"/>
        </p:nvSpPr>
        <p:spPr>
          <a:xfrm>
            <a:off x="8144435" y="448096"/>
            <a:ext cx="4038600" cy="885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6346C39-3AA6-E64C-94CF-F060F93C26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159" y="-446111"/>
            <a:ext cx="2812158" cy="2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D73-0934-A613-222C-CB4A1BF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DF75B-F28A-4721-ADD0-6FB14AAD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5F90-182F-DA47-1830-34274CAA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8899-B22E-4B58-B331-D91C579DA2AA}" type="datetime1">
              <a:rPr lang="es-ES" smtClean="0"/>
              <a:t>31/3/23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1073-E153-9BE8-4DC1-10A7657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8EE9C-DC58-18CC-D169-80A7768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7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DFC0-DD45-9E9C-AD11-D1AE2871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7225-0504-C905-6629-0D9CF412C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1951-46F7-BF39-C1C7-EC81224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669-A536-4B75-8F83-A058D2F5EA49}" type="datetime1">
              <a:rPr lang="es-ES" smtClean="0"/>
              <a:t>31/3/23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544C-64C8-C0A2-8BEC-CF801356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ACA-9B28-FB6D-D399-934449FF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D4A-7BDB-4389-AF53-0C76E06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2F8-4223-651D-6A9D-8077391E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D7CF-1A15-BD0B-508A-ABD48BD7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78DE-B9FC-417A-826B-CB1415D5599E}" type="datetime1">
              <a:rPr lang="es-ES" smtClean="0"/>
              <a:t>31/3/23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53F7-55AA-5FBF-1F82-9F291277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4942-8707-DAF3-5FD5-8F1246F3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55793AD-9841-BB4F-A10E-EFC9C9C848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8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248A407F-D595-7745-93BD-461A6D7EAD85}"/>
              </a:ext>
            </a:extLst>
          </p:cNvPr>
          <p:cNvSpPr/>
          <p:nvPr userDrawn="1"/>
        </p:nvSpPr>
        <p:spPr>
          <a:xfrm>
            <a:off x="8144435" y="448096"/>
            <a:ext cx="4038600" cy="885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664629A-1E82-A940-9388-DF3133A792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159" y="-446111"/>
            <a:ext cx="2812158" cy="2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E320-E04F-D568-69C0-C07757E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7B311-89C3-5860-ED1A-9E2F9167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E470-DFB8-565A-411B-4F65ABCE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00EA-6357-4413-A1DF-86543A421A59}" type="datetime1">
              <a:rPr lang="es-ES" smtClean="0"/>
              <a:t>31/3/23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735A-67E8-DB29-7474-95E6046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56ED-E895-B7C0-8DFB-8E9B2003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682-70D4-3099-0FB5-1ED3C71A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49B-F368-78E8-6B61-23E575A9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2E07-F817-046B-2823-A5B22AFFB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CE48-3210-5B12-84C3-68AAFE9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54BD-15BF-4A94-B7AB-D412BD50C5E9}" type="datetime1">
              <a:rPr lang="es-ES" smtClean="0"/>
              <a:t>31/3/23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B5D58-22CC-2D9A-69D2-9174FFA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F641-FD27-3026-FCB4-F85BC61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8AF2-E78B-CAD0-85F4-CBF903F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BC3F-4789-024D-8915-71F2F776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92D41-F582-C9CC-0B6A-5486D135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2A447-1EB1-FA2C-141F-08DEFE325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227C9-68CF-B138-5EA4-C704F8EE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E279-8A4C-4294-5529-2B409C9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39C-0B16-4290-A6BF-75D3B368A007}" type="datetime1">
              <a:rPr lang="es-ES" smtClean="0"/>
              <a:t>31/3/23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E941-65C8-717B-A94E-5F269A0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8D95C-8CBA-AD77-EE50-40E361C3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1984-540C-012B-C025-E8CFD48E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8CE3-9C27-C43A-1BA4-39C89E9B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6ACD-FCCB-489C-809D-4B6DB9110F7A}" type="datetime1">
              <a:rPr lang="es-ES" smtClean="0"/>
              <a:t>31/3/23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AEDDA-0C55-C0D8-0E3D-AC33D0C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EC76-213F-B24C-4AD1-F0E2CEB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7A598-ACFF-8F1D-D1A0-3B3EE78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ED67-27B1-4DDB-B3CA-723172AFD405}" type="datetime1">
              <a:rPr lang="es-ES" smtClean="0"/>
              <a:t>31/3/23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0E01-2B9B-14A9-7191-2D0D0C0F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20A80-11F4-D751-5F44-5169FBD0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3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43FB-0ED2-F413-A89A-7427629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B599-827A-BA69-B1E7-961938B4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6CEFD-DD19-20A2-7D55-A4E27EE6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50720-8EED-8BCF-ACF4-22ED42BD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562-0FD8-4444-A106-EA96D4FB48D1}" type="datetime1">
              <a:rPr lang="es-ES" smtClean="0"/>
              <a:t>31/3/23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6E4-EB23-10B5-A1ED-327CC620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7B0-269E-5947-BAE8-09EE3B21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D6C-DDC3-6763-786F-62E78680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E62F8-68BA-E86C-DC40-CAAF1A7B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B6112-3B8C-FF7A-8E01-2691C03E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EB0AE-73DC-6218-5541-F796ABD2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FFB-8330-4689-BF75-A4A9EC132936}" type="datetime1">
              <a:rPr lang="es-ES" smtClean="0"/>
              <a:t>31/3/23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56D66-5A7F-5BA8-1AEB-F4660325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BFC-C2C4-5EC2-4BD0-50B8EA9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8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164E-6D6E-5FB2-431F-8186A141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B6D4-4186-5D7A-D10F-EE19BC65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0E2B-1186-57C7-6C8F-8CEECAC3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77D-7371-4F5C-A6DE-DCD85D09C5C6}" type="datetime1">
              <a:rPr lang="es-ES" smtClean="0"/>
              <a:t>31/3/23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695A-E6D8-711B-1284-D6CFF099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4D46-5FAE-B51E-47BD-62BC0B04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738686-CB92-2B30-2221-6F78EF22E03D}"/>
              </a:ext>
            </a:extLst>
          </p:cNvPr>
          <p:cNvSpPr txBox="1"/>
          <p:nvPr/>
        </p:nvSpPr>
        <p:spPr>
          <a:xfrm>
            <a:off x="5685757" y="2197189"/>
            <a:ext cx="4884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Montserrat" pitchFamily="2" charset="77"/>
              </a:rPr>
              <a:t>INFORME DE GESTIÓN DISCIPLINARIA</a:t>
            </a:r>
          </a:p>
          <a:p>
            <a:r>
              <a:rPr lang="es-ES" sz="3600" b="1" dirty="0">
                <a:latin typeface="Montserrat" pitchFamily="2" charset="77"/>
              </a:rPr>
              <a:t>MARZO 2023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5A4AF2-3206-BFEA-0E98-A8DD90636EEC}"/>
              </a:ext>
            </a:extLst>
          </p:cNvPr>
          <p:cNvSpPr txBox="1"/>
          <p:nvPr/>
        </p:nvSpPr>
        <p:spPr>
          <a:xfrm>
            <a:off x="5685757" y="4597846"/>
            <a:ext cx="377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" pitchFamily="2" charset="77"/>
              </a:rPr>
              <a:t>Ley 1952 de 2019, modificada por la Ley 2094 de 2021.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4448DF-A382-C98A-54B8-BB73A892C41F}"/>
              </a:ext>
            </a:extLst>
          </p:cNvPr>
          <p:cNvSpPr txBox="1"/>
          <p:nvPr/>
        </p:nvSpPr>
        <p:spPr>
          <a:xfrm>
            <a:off x="1156544" y="577887"/>
            <a:ext cx="1803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" pitchFamily="2" charset="77"/>
              </a:rPr>
              <a:t>Gestión Disciplinaria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1B5B7CC-340F-0E8E-A618-574C36FD9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544" y="2198146"/>
            <a:ext cx="4305804" cy="286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AF9089-D80F-4BCE-3B99-3D03AA1D5D72}"/>
              </a:ext>
            </a:extLst>
          </p:cNvPr>
          <p:cNvSpPr txBox="1"/>
          <p:nvPr/>
        </p:nvSpPr>
        <p:spPr>
          <a:xfrm>
            <a:off x="1166070" y="570451"/>
            <a:ext cx="227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" pitchFamily="2" charset="77"/>
              </a:rPr>
              <a:t>Gestión Oficina de Control Disciplinario Interno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C45689-E3C6-483A-BFF4-43BF69B09B08}"/>
              </a:ext>
            </a:extLst>
          </p:cNvPr>
          <p:cNvSpPr txBox="1"/>
          <p:nvPr/>
        </p:nvSpPr>
        <p:spPr>
          <a:xfrm>
            <a:off x="1166069" y="2627152"/>
            <a:ext cx="311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Montserrat" pitchFamily="2" charset="77"/>
              </a:rPr>
              <a:t>Procesos Disciplinarios Marzo 2023 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C49BD108-7A7C-2E4D-8205-FFADEB13C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27419"/>
              </p:ext>
            </p:extLst>
          </p:nvPr>
        </p:nvGraphicFramePr>
        <p:xfrm>
          <a:off x="4884758" y="2143760"/>
          <a:ext cx="6405944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06">
                  <a:extLst>
                    <a:ext uri="{9D8B030D-6E8A-4147-A177-3AD203B41FA5}">
                      <a16:colId xmlns:a16="http://schemas.microsoft.com/office/drawing/2014/main" val="1044796409"/>
                    </a:ext>
                  </a:extLst>
                </a:gridCol>
                <a:gridCol w="2632838">
                  <a:extLst>
                    <a:ext uri="{9D8B030D-6E8A-4147-A177-3AD203B41FA5}">
                      <a16:colId xmlns:a16="http://schemas.microsoft.com/office/drawing/2014/main" val="1189744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Procesos iniciales del 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813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46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Expedientes ingresados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84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Expedientes y procesos decididos con autos inhibitorios, de terminación por archivo, acumulación.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863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Expedientes a 31 de marzo de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798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73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9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DA1320-0AF4-446B-BC67-45D3E29460F7}"/>
              </a:ext>
            </a:extLst>
          </p:cNvPr>
          <p:cNvSpPr txBox="1"/>
          <p:nvPr/>
        </p:nvSpPr>
        <p:spPr>
          <a:xfrm>
            <a:off x="1019765" y="1429288"/>
            <a:ext cx="1015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Montserrat" pitchFamily="2" charset="77"/>
              </a:rPr>
              <a:t>Providencias suscritas durante marzo de 2023 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5A9950C1-83DA-1B4F-84CD-18559D433EFA}"/>
              </a:ext>
            </a:extLst>
          </p:cNvPr>
          <p:cNvSpPr txBox="1"/>
          <p:nvPr/>
        </p:nvSpPr>
        <p:spPr>
          <a:xfrm>
            <a:off x="1166070" y="570451"/>
            <a:ext cx="227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" pitchFamily="2" charset="77"/>
              </a:rPr>
              <a:t>Gestión Oficina de Control Disciplinario Interno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28F4E1C-2641-F9E2-A81D-27029DB4D9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068307"/>
              </p:ext>
            </p:extLst>
          </p:nvPr>
        </p:nvGraphicFramePr>
        <p:xfrm>
          <a:off x="1166070" y="2241114"/>
          <a:ext cx="7159625" cy="383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5">
            <a:extLst>
              <a:ext uri="{FF2B5EF4-FFF2-40B4-BE49-F238E27FC236}">
                <a16:creationId xmlns:a16="http://schemas.microsoft.com/office/drawing/2014/main" id="{FF27C8CB-4CFA-F4F2-8A64-EC8AB663FE50}"/>
              </a:ext>
            </a:extLst>
          </p:cNvPr>
          <p:cNvSpPr txBox="1"/>
          <p:nvPr/>
        </p:nvSpPr>
        <p:spPr>
          <a:xfrm>
            <a:off x="8526955" y="5647527"/>
            <a:ext cx="28465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" pitchFamily="2" charset="77"/>
              </a:rPr>
              <a:t>En total, durante marzo de 2023, la Oficina de Control Disciplinario Interno profirió </a:t>
            </a:r>
            <a:r>
              <a:rPr lang="es-ES" sz="1200" b="1" dirty="0">
                <a:latin typeface="Montserrat" pitchFamily="2" charset="77"/>
              </a:rPr>
              <a:t>ciento ocho (108) decisiones</a:t>
            </a:r>
            <a:r>
              <a:rPr lang="es-ES" sz="1200" dirty="0">
                <a:latin typeface="Montserrat" pitchFamily="2" charset="77"/>
              </a:rPr>
              <a:t> en materia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331058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1EE885-1AA3-CF98-4A57-FBA469C6CF19}"/>
              </a:ext>
            </a:extLst>
          </p:cNvPr>
          <p:cNvSpPr txBox="1"/>
          <p:nvPr/>
        </p:nvSpPr>
        <p:spPr>
          <a:xfrm>
            <a:off x="1166070" y="570451"/>
            <a:ext cx="221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" pitchFamily="2" charset="77"/>
              </a:rPr>
              <a:t>Gestión Oficina de Control Disciplinario Interno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C3B61-D957-E7DB-4207-CDE99D3D6D91}"/>
              </a:ext>
            </a:extLst>
          </p:cNvPr>
          <p:cNvSpPr txBox="1"/>
          <p:nvPr/>
        </p:nvSpPr>
        <p:spPr>
          <a:xfrm>
            <a:off x="1232049" y="1722822"/>
            <a:ext cx="380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Montserrat" pitchFamily="2" charset="77"/>
              </a:rPr>
              <a:t>Para tener en cuenta: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A1B6E2-2116-4673-C83A-77F35A730F2C}"/>
              </a:ext>
            </a:extLst>
          </p:cNvPr>
          <p:cNvSpPr txBox="1"/>
          <p:nvPr/>
        </p:nvSpPr>
        <p:spPr>
          <a:xfrm>
            <a:off x="1232049" y="2940959"/>
            <a:ext cx="6148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s-ES" sz="1200" dirty="0">
                <a:latin typeface="Montserrat" pitchFamily="2" charset="77"/>
              </a:rPr>
              <a:t>Durante marzo de 2023, la Oficina de Control Disciplinario Interno no declaró la caducidad ni la prescripción dentro de ninguna de las actuaciones a su cargo. </a:t>
            </a:r>
          </a:p>
          <a:p>
            <a:pPr marL="228600" indent="-228600" algn="just">
              <a:buFont typeface="+mj-lt"/>
              <a:buAutoNum type="arabicPeriod"/>
            </a:pPr>
            <a:endParaRPr lang="es-ES" sz="1200" dirty="0">
              <a:latin typeface="Montserrat" pitchFamily="2" charset="77"/>
            </a:endParaRPr>
          </a:p>
          <a:p>
            <a:pPr marL="228600" indent="-228600" algn="just">
              <a:buFont typeface="+mj-lt"/>
              <a:buAutoNum type="arabicPeriod"/>
            </a:pPr>
            <a:endParaRPr lang="es-ES" sz="1200" dirty="0">
              <a:latin typeface="Montserrat" pitchFamily="2" charset="77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ES" sz="1200" dirty="0">
                <a:latin typeface="Montserrat" pitchFamily="2" charset="77"/>
              </a:rPr>
              <a:t>Para el tercer cuatrimestre de 2023, conforme al Plan Anual Anticorrupción de la Entidad, la Oficina de Control Disciplinario Interno iniciará sus campañas de prevención en materia disciplinaria a través de </a:t>
            </a:r>
            <a:r>
              <a:rPr lang="es-ES" sz="1200" dirty="0" err="1">
                <a:latin typeface="Montserrat" pitchFamily="2" charset="77"/>
              </a:rPr>
              <a:t>tips</a:t>
            </a:r>
            <a:r>
              <a:rPr lang="es-ES" sz="1200" dirty="0">
                <a:latin typeface="Montserrat" pitchFamily="2" charset="77"/>
              </a:rPr>
              <a:t>, publicaciones y vídeos a los servidores públicos y a la comunidad. </a:t>
            </a:r>
          </a:p>
        </p:txBody>
      </p:sp>
      <p:pic>
        <p:nvPicPr>
          <p:cNvPr id="1025" name="Picture 1" descr="Vector gratuito grupo de personas posando y saludando">
            <a:extLst>
              <a:ext uri="{FF2B5EF4-FFF2-40B4-BE49-F238E27FC236}">
                <a16:creationId xmlns:a16="http://schemas.microsoft.com/office/drawing/2014/main" id="{DEC0B9A2-750D-0AC3-C1C5-9A333F028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686" y="2023129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7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262DD8E3A0511D43ACD278021F067876" ma:contentTypeVersion="1" ma:contentTypeDescription="Cargar una imagen." ma:contentTypeScope="" ma:versionID="729a4b667dec3f99ff723a836f7bb444">
  <xsd:schema xmlns:xsd="http://www.w3.org/2001/XMLSchema" xmlns:xs="http://www.w3.org/2001/XMLSchema" xmlns:p="http://schemas.microsoft.com/office/2006/metadata/properties" xmlns:ns1="http://schemas.microsoft.com/sharepoint/v3" xmlns:ns2="46F0EC54-F440-4712-B38D-BEBAE5557209" xmlns:ns3="http://schemas.microsoft.com/sharepoint/v3/fields" targetNamespace="http://schemas.microsoft.com/office/2006/metadata/properties" ma:root="true" ma:fieldsID="929be2c4d05e34619a2876c8ada46f44" ns1:_="" ns2:_="" ns3:_="">
    <xsd:import namespace="http://schemas.microsoft.com/sharepoint/v3"/>
    <xsd:import namespace="46F0EC54-F440-4712-B38D-BEBAE5557209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0EC54-F440-4712-B38D-BEBAE5557209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46F0EC54-F440-4712-B38D-BEBAE5557209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9304F65-6861-4F3D-8787-E92BD8495FD0}"/>
</file>

<file path=customXml/itemProps2.xml><?xml version="1.0" encoding="utf-8"?>
<ds:datastoreItem xmlns:ds="http://schemas.openxmlformats.org/officeDocument/2006/customXml" ds:itemID="{C37D0FBB-2BD4-4D35-A8AA-E70EB971FAC3}"/>
</file>

<file path=customXml/itemProps3.xml><?xml version="1.0" encoding="utf-8"?>
<ds:datastoreItem xmlns:ds="http://schemas.openxmlformats.org/officeDocument/2006/customXml" ds:itemID="{FCD5B09F-31D1-413A-B43B-F99CC84B43B4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194</Words>
  <Application>Microsoft Macintosh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Gestión Disciplinaria - Marzo de 2023</dc:title>
  <dc:creator>jose eduardo cetina pineda</dc:creator>
  <cp:keywords/>
  <dc:description/>
  <cp:lastModifiedBy>Maria Paula Sandoval Guzman</cp:lastModifiedBy>
  <cp:revision>8</cp:revision>
  <dcterms:created xsi:type="dcterms:W3CDTF">2022-08-21T22:49:05Z</dcterms:created>
  <dcterms:modified xsi:type="dcterms:W3CDTF">2023-04-01T00:16:14Z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0x0101009148F5A04DDD49CBA7127AADA5FB792B00AADE34325A8B49CDA8BB4DB53328F21400262DD8E3A0511D43ACD278021F067876</vt:lpwstr>
  </property>
</Properties>
</file>