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4" r:id="rId2"/>
    <p:sldId id="261" r:id="rId3"/>
    <p:sldId id="262" r:id="rId4"/>
    <p:sldId id="263" r:id="rId5"/>
    <p:sldId id="260" r:id="rId6"/>
    <p:sldId id="265" r:id="rId7"/>
    <p:sldId id="266" r:id="rId8"/>
    <p:sldId id="267" r:id="rId9"/>
    <p:sldId id="269" r:id="rId10"/>
    <p:sldId id="270" r:id="rId11"/>
    <p:sldId id="271" r:id="rId12"/>
    <p:sldId id="256" r:id="rId13"/>
    <p:sldId id="272" r:id="rId14"/>
    <p:sldId id="27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8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12/05/2023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6018A5-356D-AA46-BB3F-8C65E92EC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3"/>
          <a:stretch/>
        </p:blipFill>
        <p:spPr>
          <a:xfrm>
            <a:off x="0" y="6721475"/>
            <a:ext cx="12192000" cy="149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E366-8242-424F-8402-4E0933C83F4A}" type="datetime1">
              <a:rPr lang="es-ES" smtClean="0"/>
              <a:t>12/05/2023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6346C39-3AA6-E64C-94CF-F060F93C26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13" y="-446110"/>
            <a:ext cx="2637534" cy="20380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8E9197-3287-F748-8868-9C2EBEA760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57299" y="521830"/>
            <a:ext cx="551941" cy="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8899-B22E-4B58-B331-D91C579DA2AA}" type="datetime1">
              <a:rPr lang="es-ES" smtClean="0"/>
              <a:t>12/05/2023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73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9-A536-4B75-8F83-A058D2F5EA49}" type="datetime1">
              <a:rPr lang="es-ES" smtClean="0"/>
              <a:t>12/05/2023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73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78DE-B9FC-417A-826B-CB1415D5599E}" type="datetime1">
              <a:rPr lang="es-ES" smtClean="0"/>
              <a:t>12/05/2023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5793AD-9841-BB4F-A10E-EFC9C9C84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48A407F-D595-7745-93BD-461A6D7EAD85}"/>
              </a:ext>
            </a:extLst>
          </p:cNvPr>
          <p:cNvSpPr/>
          <p:nvPr userDrawn="1"/>
        </p:nvSpPr>
        <p:spPr>
          <a:xfrm>
            <a:off x="8144435" y="448096"/>
            <a:ext cx="4038600" cy="885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64629A-1E82-A940-9388-DF3133A792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59" y="-446111"/>
            <a:ext cx="2812158" cy="21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00EA-6357-4413-A1DF-86543A421A59}" type="datetime1">
              <a:rPr lang="es-ES" smtClean="0"/>
              <a:t>12/05/2023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4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54BD-15BF-4A94-B7AB-D412BD50C5E9}" type="datetime1">
              <a:rPr lang="es-ES" smtClean="0"/>
              <a:t>12/05/2023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7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39C-0B16-4290-A6BF-75D3B368A007}" type="datetime1">
              <a:rPr lang="es-ES" smtClean="0"/>
              <a:t>12/05/2023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36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6ACD-FCCB-489C-809D-4B6DB9110F7A}" type="datetime1">
              <a:rPr lang="es-ES" smtClean="0"/>
              <a:t>12/05/2023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93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7A598-ACFF-8F1D-D1A0-3B3EE788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ED67-27B1-4DDB-B3CA-723172AFD405}" type="datetime1">
              <a:rPr lang="es-ES" smtClean="0"/>
              <a:t>12/05/2023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80E01-2B9B-14A9-7191-2D0D0C0F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20A80-11F4-D751-5F44-5169FBD0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3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562-0FD8-4444-A106-EA96D4FB48D1}" type="datetime1">
              <a:rPr lang="es-ES" smtClean="0"/>
              <a:t>12/05/2023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3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9FFB-8330-4689-BF75-A4A9EC132936}" type="datetime1">
              <a:rPr lang="es-ES" smtClean="0"/>
              <a:t>12/05/2023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8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C164E-6D6E-5FB2-431F-8186A141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B6D4-4186-5D7A-D10F-EE19BC65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0E2B-1186-57C7-6C8F-8CEECAC39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977D-7371-4F5C-A6DE-DCD85D09C5C6}" type="datetime1">
              <a:rPr lang="es-ES" smtClean="0"/>
              <a:t>12/05/2023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695A-E6D8-711B-1284-D6CFF0990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D46-5FAE-B51E-47BD-62BC0B04C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55.jpeg"/><Relationship Id="rId12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11" Type="http://schemas.openxmlformats.org/officeDocument/2006/relationships/image" Target="../media/image52.svg"/><Relationship Id="rId5" Type="http://schemas.openxmlformats.org/officeDocument/2006/relationships/image" Target="../media/image36.png"/><Relationship Id="rId15" Type="http://schemas.openxmlformats.org/officeDocument/2006/relationships/image" Target="../media/image29.svg"/><Relationship Id="rId10" Type="http://schemas.openxmlformats.org/officeDocument/2006/relationships/image" Target="../media/image51.png"/><Relationship Id="rId4" Type="http://schemas.openxmlformats.org/officeDocument/2006/relationships/image" Target="../media/image35.svg"/><Relationship Id="rId9" Type="http://schemas.openxmlformats.org/officeDocument/2006/relationships/image" Target="../media/image33.sv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56.jpeg"/><Relationship Id="rId12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11" Type="http://schemas.openxmlformats.org/officeDocument/2006/relationships/image" Target="../media/image52.svg"/><Relationship Id="rId5" Type="http://schemas.openxmlformats.org/officeDocument/2006/relationships/image" Target="../media/image36.png"/><Relationship Id="rId15" Type="http://schemas.openxmlformats.org/officeDocument/2006/relationships/image" Target="../media/image39.svg"/><Relationship Id="rId10" Type="http://schemas.openxmlformats.org/officeDocument/2006/relationships/image" Target="../media/image51.png"/><Relationship Id="rId4" Type="http://schemas.openxmlformats.org/officeDocument/2006/relationships/image" Target="../media/image35.sv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openxmlformats.org/officeDocument/2006/relationships/image" Target="../media/image52.svg"/><Relationship Id="rId7" Type="http://schemas.openxmlformats.org/officeDocument/2006/relationships/image" Target="../media/image8.jpeg"/><Relationship Id="rId12" Type="http://schemas.openxmlformats.org/officeDocument/2006/relationships/image" Target="../media/image6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59.sv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58.svg"/><Relationship Id="rId14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12" Type="http://schemas.openxmlformats.org/officeDocument/2006/relationships/image" Target="../media/image27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11" Type="http://schemas.openxmlformats.org/officeDocument/2006/relationships/image" Target="../media/image41.jp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29.sv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44.JPG"/><Relationship Id="rId5" Type="http://schemas.openxmlformats.org/officeDocument/2006/relationships/image" Target="../media/image34.png"/><Relationship Id="rId10" Type="http://schemas.openxmlformats.org/officeDocument/2006/relationships/image" Target="../media/image43.svg"/><Relationship Id="rId4" Type="http://schemas.openxmlformats.org/officeDocument/2006/relationships/image" Target="../media/image33.sv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47.svg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33.sv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svg"/><Relationship Id="rId3" Type="http://schemas.openxmlformats.org/officeDocument/2006/relationships/image" Target="../media/image34.png"/><Relationship Id="rId7" Type="http://schemas.openxmlformats.org/officeDocument/2006/relationships/image" Target="../media/image50.svg"/><Relationship Id="rId12" Type="http://schemas.openxmlformats.org/officeDocument/2006/relationships/image" Target="../media/image5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2.svg"/><Relationship Id="rId5" Type="http://schemas.openxmlformats.org/officeDocument/2006/relationships/image" Target="../media/image48.jpeg"/><Relationship Id="rId10" Type="http://schemas.openxmlformats.org/officeDocument/2006/relationships/image" Target="../media/image51.png"/><Relationship Id="rId4" Type="http://schemas.openxmlformats.org/officeDocument/2006/relationships/image" Target="../media/image35.sv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9FF2AA-9D4F-824F-8355-CDE8C019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60"/>
            <a:ext cx="12192000" cy="68580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A4F8DBC-F6B8-7545-AB84-FD3746518BD1}"/>
              </a:ext>
            </a:extLst>
          </p:cNvPr>
          <p:cNvSpPr txBox="1"/>
          <p:nvPr/>
        </p:nvSpPr>
        <p:spPr>
          <a:xfrm>
            <a:off x="9062263" y="2963744"/>
            <a:ext cx="2335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Montserrat" pitchFamily="2" charset="77"/>
              </a:rPr>
              <a:t>Regional Aeronáutica Occidente.</a:t>
            </a:r>
          </a:p>
        </p:txBody>
      </p:sp>
      <p:pic>
        <p:nvPicPr>
          <p:cNvPr id="8" name="Gráfico 7" descr="Airplane con relleno sólido">
            <a:extLst>
              <a:ext uri="{FF2B5EF4-FFF2-40B4-BE49-F238E27FC236}">
                <a16:creationId xmlns:a16="http://schemas.microsoft.com/office/drawing/2014/main" id="{B95CBD5A-8B59-3C4F-A7DF-6B89D53F0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08458">
            <a:off x="7242747" y="588364"/>
            <a:ext cx="914400" cy="914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CB0B78-502F-2D48-B0C1-420203F31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14462" y="2666840"/>
            <a:ext cx="121617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7B4076F6-7C36-234E-8E78-C0AC3754C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FE7719-1AA5-9743-A362-8A249E1B1E68}"/>
              </a:ext>
            </a:extLst>
          </p:cNvPr>
          <p:cNvSpPr txBox="1"/>
          <p:nvPr/>
        </p:nvSpPr>
        <p:spPr>
          <a:xfrm>
            <a:off x="1172165" y="1737288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848DCF2-9962-0F48-A9A7-11B8FAE3753A}"/>
              </a:ext>
            </a:extLst>
          </p:cNvPr>
          <p:cNvSpPr txBox="1"/>
          <p:nvPr/>
        </p:nvSpPr>
        <p:spPr>
          <a:xfrm>
            <a:off x="1712054" y="2137398"/>
            <a:ext cx="4976090" cy="4230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Mantener la infraestructura aeroportuaria de edificaciones lado tierra del Aeropuerto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ntonio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ariño de pasto                   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$ 544.886.954 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Mantener la infraestructura del aeródromo lado aire del Aeropuerto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ntonio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ariño de Pasto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$ 216.888.540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ccidente.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baterías para los sistemas de los aeropuertos de la Regional Occidente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actividades orientadas a simulacros enfocados a la seguridad operacional y seguridad aeroportuaria Dirección Regional Occidente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$ 22.000.000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preventivo y correctivo de los vehículos adscritos a la Dirección Regional Occidente (por lotes)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$ 4.500.000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AE5F25-A4B1-B74D-9267-7F786693F216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pic>
        <p:nvPicPr>
          <p:cNvPr id="19" name="Gráfico 18" descr="Battery charging con relleno sólido">
            <a:extLst>
              <a:ext uri="{FF2B5EF4-FFF2-40B4-BE49-F238E27FC236}">
                <a16:creationId xmlns:a16="http://schemas.microsoft.com/office/drawing/2014/main" id="{FC9C7E8D-C8B3-D748-8011-D392761C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865" y="4356389"/>
            <a:ext cx="307129" cy="307129"/>
          </a:xfrm>
          <a:prstGeom prst="rect">
            <a:avLst/>
          </a:prstGeom>
        </p:spPr>
      </p:pic>
      <p:pic>
        <p:nvPicPr>
          <p:cNvPr id="23" name="Gráfico 22" descr="Shield Tick con relleno sólido">
            <a:extLst>
              <a:ext uri="{FF2B5EF4-FFF2-40B4-BE49-F238E27FC236}">
                <a16:creationId xmlns:a16="http://schemas.microsoft.com/office/drawing/2014/main" id="{410B3E8D-A347-8C4E-9125-C37D2BFFC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865" y="5050869"/>
            <a:ext cx="307129" cy="30712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2D1EA8C5-0BB3-C946-BD26-53D7C5E84C5D}"/>
              </a:ext>
            </a:extLst>
          </p:cNvPr>
          <p:cNvSpPr txBox="1"/>
          <p:nvPr/>
        </p:nvSpPr>
        <p:spPr>
          <a:xfrm>
            <a:off x="1166069" y="1262137"/>
            <a:ext cx="5150063" cy="73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asto</a:t>
            </a:r>
            <a:r>
              <a:rPr lang="es-CO" sz="2000" b="1" kern="100" dirty="0"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O" sz="2000" b="1" kern="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eropuerto </a:t>
            </a: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ntonio </a:t>
            </a: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ariño</a:t>
            </a:r>
            <a:br>
              <a:rPr lang="es-CO" sz="2000" b="1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2000" b="1" dirty="0">
              <a:latin typeface="Montserrat" pitchFamily="2" charset="77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AC4A5223-CA55-1443-A322-2A37AF72C94B}"/>
              </a:ext>
            </a:extLst>
          </p:cNvPr>
          <p:cNvSpPr txBox="1"/>
          <p:nvPr/>
        </p:nvSpPr>
        <p:spPr>
          <a:xfrm>
            <a:off x="7168043" y="1737216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BA1A07F-FE19-5B47-B66F-2207649995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2"/>
          <a:stretch/>
        </p:blipFill>
        <p:spPr>
          <a:xfrm>
            <a:off x="7228032" y="3128728"/>
            <a:ext cx="3979427" cy="3120150"/>
          </a:xfrm>
          <a:prstGeom prst="rect">
            <a:avLst/>
          </a:prstGeom>
        </p:spPr>
      </p:pic>
      <p:pic>
        <p:nvPicPr>
          <p:cNvPr id="6" name="Gráfico 5" descr="Eye con relleno sólido">
            <a:extLst>
              <a:ext uri="{FF2B5EF4-FFF2-40B4-BE49-F238E27FC236}">
                <a16:creationId xmlns:a16="http://schemas.microsoft.com/office/drawing/2014/main" id="{8AC29BA2-4D9A-4144-B20A-5D808191A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3723" y="3672852"/>
            <a:ext cx="337411" cy="337411"/>
          </a:xfrm>
          <a:prstGeom prst="rect">
            <a:avLst/>
          </a:prstGeom>
        </p:spPr>
      </p:pic>
      <p:pic>
        <p:nvPicPr>
          <p:cNvPr id="10" name="Gráfico 9" descr="Modern architecture con relleno sólido">
            <a:extLst>
              <a:ext uri="{FF2B5EF4-FFF2-40B4-BE49-F238E27FC236}">
                <a16:creationId xmlns:a16="http://schemas.microsoft.com/office/drawing/2014/main" id="{79ED5939-893E-5F4A-AC1B-5C752A28A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4743" y="2294835"/>
            <a:ext cx="337411" cy="337411"/>
          </a:xfrm>
          <a:prstGeom prst="rect">
            <a:avLst/>
          </a:prstGeom>
        </p:spPr>
      </p:pic>
      <p:pic>
        <p:nvPicPr>
          <p:cNvPr id="22" name="Gráfico 21" descr="Eye con relleno sólido">
            <a:extLst>
              <a:ext uri="{FF2B5EF4-FFF2-40B4-BE49-F238E27FC236}">
                <a16:creationId xmlns:a16="http://schemas.microsoft.com/office/drawing/2014/main" id="{27D97731-613D-044E-93EE-12FC1B901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8043" y="2246457"/>
            <a:ext cx="337411" cy="33741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22249E06-6CED-BF44-8007-8D1DE03416B4}"/>
              </a:ext>
            </a:extLst>
          </p:cNvPr>
          <p:cNvSpPr txBox="1"/>
          <p:nvPr/>
        </p:nvSpPr>
        <p:spPr>
          <a:xfrm>
            <a:off x="7527698" y="2148140"/>
            <a:ext cx="3679762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e instalar los equipos y/o sistemas de identificación biométrica terminales de datos y sistemas complementarios pasto                 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$ 300.000.000 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áfico 3" descr="Car con relleno sólido">
            <a:extLst>
              <a:ext uri="{FF2B5EF4-FFF2-40B4-BE49-F238E27FC236}">
                <a16:creationId xmlns:a16="http://schemas.microsoft.com/office/drawing/2014/main" id="{7A88512F-DB80-9245-9367-1486A547CB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66760" y="5806064"/>
            <a:ext cx="333375" cy="333375"/>
          </a:xfrm>
          <a:prstGeom prst="rect">
            <a:avLst/>
          </a:prstGeom>
        </p:spPr>
      </p:pic>
      <p:pic>
        <p:nvPicPr>
          <p:cNvPr id="24" name="Gráfico 23" descr="Take Off con relleno sólido">
            <a:extLst>
              <a:ext uri="{FF2B5EF4-FFF2-40B4-BE49-F238E27FC236}">
                <a16:creationId xmlns:a16="http://schemas.microsoft.com/office/drawing/2014/main" id="{192FF6F1-CD31-6A46-BCAE-1C38AF3D01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73966" y="3019597"/>
            <a:ext cx="331461" cy="33146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16C0150-A7C2-164C-B0FB-5186FAE6D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45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86354081-AC4E-6E47-8AA3-FAE3AC9D0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FE7719-1AA5-9743-A362-8A249E1B1E68}"/>
              </a:ext>
            </a:extLst>
          </p:cNvPr>
          <p:cNvSpPr txBox="1"/>
          <p:nvPr/>
        </p:nvSpPr>
        <p:spPr>
          <a:xfrm>
            <a:off x="1172165" y="1876774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848DCF2-9962-0F48-A9A7-11B8FAE3753A}"/>
              </a:ext>
            </a:extLst>
          </p:cNvPr>
          <p:cNvSpPr txBox="1"/>
          <p:nvPr/>
        </p:nvSpPr>
        <p:spPr>
          <a:xfrm>
            <a:off x="1712053" y="2358893"/>
            <a:ext cx="5060705" cy="388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Mantener la infraestructura aeroportuaria de edificaciones lado tierra del Aeropuerto Guillermo León Valencia de Popayán   </a:t>
            </a:r>
          </a:p>
          <a:p>
            <a:pPr algn="just">
              <a:lnSpc>
                <a:spcPct val="107000"/>
              </a:lnSpc>
            </a:pP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$ 379.232.146 </a:t>
            </a:r>
          </a:p>
          <a:p>
            <a:pPr algn="just">
              <a:lnSpc>
                <a:spcPct val="107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es-CO" sz="1100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Mantener la infraestructura del aeródromo lado aire Aeropuerto Guillermo León Valencia de Popayán   </a:t>
            </a:r>
          </a:p>
          <a:p>
            <a:pPr algn="just">
              <a:lnSpc>
                <a:spcPct val="107000"/>
              </a:lnSpc>
            </a:pP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$197.959.006 </a:t>
            </a:r>
          </a:p>
          <a:p>
            <a:pPr algn="just">
              <a:lnSpc>
                <a:spcPct val="107000"/>
              </a:lnSpc>
            </a:pP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Occidente.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algn="just">
              <a:lnSpc>
                <a:spcPct val="107000"/>
              </a:lnSpc>
            </a:pP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baterías para los sistemas de los aeropuertos de la Regional Occidente.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algn="just">
              <a:lnSpc>
                <a:spcPct val="107000"/>
              </a:lnSpc>
            </a:pP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actividades orientadas a simulacros enfocados a la seguridad operacional y seguridad aeroportuaria Dirección Regional Occidente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$ 20.000.000 </a:t>
            </a:r>
          </a:p>
          <a:p>
            <a:pPr algn="just">
              <a:lnSpc>
                <a:spcPct val="107000"/>
              </a:lnSpc>
            </a:pP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preventivo y correctivo de los vehículos adscritos a la Dirección Regional Occidente (por lotes)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$ 5.000.000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AE5F25-A4B1-B74D-9267-7F786693F216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pic>
        <p:nvPicPr>
          <p:cNvPr id="19" name="Gráfico 18" descr="Battery charging con relleno sólido">
            <a:extLst>
              <a:ext uri="{FF2B5EF4-FFF2-40B4-BE49-F238E27FC236}">
                <a16:creationId xmlns:a16="http://schemas.microsoft.com/office/drawing/2014/main" id="{FC9C7E8D-C8B3-D748-8011-D392761C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865" y="4590977"/>
            <a:ext cx="307129" cy="307129"/>
          </a:xfrm>
          <a:prstGeom prst="rect">
            <a:avLst/>
          </a:prstGeom>
        </p:spPr>
      </p:pic>
      <p:pic>
        <p:nvPicPr>
          <p:cNvPr id="23" name="Gráfico 22" descr="Shield Tick con relleno sólido">
            <a:extLst>
              <a:ext uri="{FF2B5EF4-FFF2-40B4-BE49-F238E27FC236}">
                <a16:creationId xmlns:a16="http://schemas.microsoft.com/office/drawing/2014/main" id="{410B3E8D-A347-8C4E-9125-C37D2BFFC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865" y="5157997"/>
            <a:ext cx="307129" cy="30712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2D1EA8C5-0BB3-C946-BD26-53D7C5E84C5D}"/>
              </a:ext>
            </a:extLst>
          </p:cNvPr>
          <p:cNvSpPr txBox="1"/>
          <p:nvPr/>
        </p:nvSpPr>
        <p:spPr>
          <a:xfrm>
            <a:off x="1166069" y="1145387"/>
            <a:ext cx="4082587" cy="106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Popayán</a:t>
            </a:r>
            <a:r>
              <a:rPr lang="es-CO" sz="2000" b="1" kern="100" dirty="0"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Aeropuerto Guillermo León Valencia</a:t>
            </a:r>
            <a:br>
              <a:rPr lang="es-CO" sz="2000" b="1" kern="1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2000" b="1" dirty="0">
              <a:latin typeface="Montserrat" pitchFamily="2" charset="77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AC4A5223-CA55-1443-A322-2A37AF72C94B}"/>
              </a:ext>
            </a:extLst>
          </p:cNvPr>
          <p:cNvSpPr txBox="1"/>
          <p:nvPr/>
        </p:nvSpPr>
        <p:spPr>
          <a:xfrm>
            <a:off x="7228032" y="1863548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BA1A07F-FE19-5B47-B66F-2207649995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3" b="27696"/>
          <a:stretch/>
        </p:blipFill>
        <p:spPr>
          <a:xfrm>
            <a:off x="7290024" y="3268020"/>
            <a:ext cx="3915249" cy="3041902"/>
          </a:xfrm>
          <a:prstGeom prst="rect">
            <a:avLst/>
          </a:prstGeom>
        </p:spPr>
      </p:pic>
      <p:pic>
        <p:nvPicPr>
          <p:cNvPr id="6" name="Gráfico 5" descr="Eye con relleno sólido">
            <a:extLst>
              <a:ext uri="{FF2B5EF4-FFF2-40B4-BE49-F238E27FC236}">
                <a16:creationId xmlns:a16="http://schemas.microsoft.com/office/drawing/2014/main" id="{8AC29BA2-4D9A-4144-B20A-5D808191A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3723" y="3942142"/>
            <a:ext cx="337411" cy="337411"/>
          </a:xfrm>
          <a:prstGeom prst="rect">
            <a:avLst/>
          </a:prstGeom>
        </p:spPr>
      </p:pic>
      <p:pic>
        <p:nvPicPr>
          <p:cNvPr id="10" name="Gráfico 9" descr="Modern architecture con relleno sólido">
            <a:extLst>
              <a:ext uri="{FF2B5EF4-FFF2-40B4-BE49-F238E27FC236}">
                <a16:creationId xmlns:a16="http://schemas.microsoft.com/office/drawing/2014/main" id="{79ED5939-893E-5F4A-AC1B-5C752A28A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4743" y="2471419"/>
            <a:ext cx="337411" cy="337411"/>
          </a:xfrm>
          <a:prstGeom prst="rect">
            <a:avLst/>
          </a:prstGeom>
        </p:spPr>
      </p:pic>
      <p:pic>
        <p:nvPicPr>
          <p:cNvPr id="22" name="Gráfico 21" descr="Eye con relleno sólido">
            <a:extLst>
              <a:ext uri="{FF2B5EF4-FFF2-40B4-BE49-F238E27FC236}">
                <a16:creationId xmlns:a16="http://schemas.microsoft.com/office/drawing/2014/main" id="{27D97731-613D-044E-93EE-12FC1B901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28032" y="2471418"/>
            <a:ext cx="337411" cy="33741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22249E06-6CED-BF44-8007-8D1DE03416B4}"/>
              </a:ext>
            </a:extLst>
          </p:cNvPr>
          <p:cNvSpPr txBox="1"/>
          <p:nvPr/>
        </p:nvSpPr>
        <p:spPr>
          <a:xfrm>
            <a:off x="7587687" y="2267452"/>
            <a:ext cx="3679762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e instalar los equipos y/o sistemas de identificación biométrica terminales de datos y sistemas complementarios Popayán           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$ 300.000.000 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áfico 3" descr="Take Off con relleno sólido">
            <a:extLst>
              <a:ext uri="{FF2B5EF4-FFF2-40B4-BE49-F238E27FC236}">
                <a16:creationId xmlns:a16="http://schemas.microsoft.com/office/drawing/2014/main" id="{E0A89CB3-C9BB-D047-8F6C-A01171590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73966" y="3237024"/>
            <a:ext cx="331461" cy="331461"/>
          </a:xfrm>
          <a:prstGeom prst="rect">
            <a:avLst/>
          </a:prstGeom>
        </p:spPr>
      </p:pic>
      <p:pic>
        <p:nvPicPr>
          <p:cNvPr id="18" name="Gráfico 17" descr="Car con relleno sólido">
            <a:extLst>
              <a:ext uri="{FF2B5EF4-FFF2-40B4-BE49-F238E27FC236}">
                <a16:creationId xmlns:a16="http://schemas.microsoft.com/office/drawing/2014/main" id="{85176836-2D10-994F-AB0C-1881A9E409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66760" y="5814565"/>
            <a:ext cx="333375" cy="33337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FC8C00C-0F84-E946-90E1-40E73AA30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48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4">
            <a:extLst>
              <a:ext uri="{FF2B5EF4-FFF2-40B4-BE49-F238E27FC236}">
                <a16:creationId xmlns:a16="http://schemas.microsoft.com/office/drawing/2014/main" id="{D13690D6-7EC1-1B42-9535-A60CC422CD66}"/>
              </a:ext>
            </a:extLst>
          </p:cNvPr>
          <p:cNvSpPr txBox="1"/>
          <p:nvPr/>
        </p:nvSpPr>
        <p:spPr>
          <a:xfrm>
            <a:off x="1166070" y="1491990"/>
            <a:ext cx="347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Montserrat" pitchFamily="2" charset="77"/>
              </a:rPr>
              <a:t>Tumaco, Aeropuerto La Florida</a:t>
            </a:r>
          </a:p>
        </p:txBody>
      </p:sp>
      <p:sp>
        <p:nvSpPr>
          <p:cNvPr id="62" name="TextBox 5">
            <a:extLst>
              <a:ext uri="{FF2B5EF4-FFF2-40B4-BE49-F238E27FC236}">
                <a16:creationId xmlns:a16="http://schemas.microsoft.com/office/drawing/2014/main" id="{584633D5-A981-254C-9DD2-996E2239563E}"/>
              </a:ext>
            </a:extLst>
          </p:cNvPr>
          <p:cNvSpPr txBox="1"/>
          <p:nvPr/>
        </p:nvSpPr>
        <p:spPr>
          <a:xfrm>
            <a:off x="1166070" y="2314279"/>
            <a:ext cx="3259626" cy="179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s-CO" sz="20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Mayo</a:t>
            </a:r>
          </a:p>
          <a:p>
            <a:pPr marL="0" lvl="0" indent="0">
              <a:lnSpc>
                <a:spcPct val="107000"/>
              </a:lnSpc>
              <a:buNone/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50BBE-8FF8-0C44-AA26-C4165E1C4BD3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pic>
        <p:nvPicPr>
          <p:cNvPr id="7" name="Gráfico 6" descr="Modern architecture con relleno sólido">
            <a:extLst>
              <a:ext uri="{FF2B5EF4-FFF2-40B4-BE49-F238E27FC236}">
                <a16:creationId xmlns:a16="http://schemas.microsoft.com/office/drawing/2014/main" id="{1B72F854-F3EA-8341-A354-347E608DA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2761" y="2955335"/>
            <a:ext cx="337411" cy="337411"/>
          </a:xfrm>
          <a:prstGeom prst="rect">
            <a:avLst/>
          </a:prstGeom>
        </p:spPr>
      </p:pic>
      <p:pic>
        <p:nvPicPr>
          <p:cNvPr id="8" name="Gráfico 7" descr="Eye con relleno sólido">
            <a:extLst>
              <a:ext uri="{FF2B5EF4-FFF2-40B4-BE49-F238E27FC236}">
                <a16:creationId xmlns:a16="http://schemas.microsoft.com/office/drawing/2014/main" id="{7164D6F2-2DA5-9A42-85FE-6CD74E357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2266" y="1643442"/>
            <a:ext cx="337411" cy="33741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DEAF623-1A4E-0542-92BB-A169C9C61D05}"/>
              </a:ext>
            </a:extLst>
          </p:cNvPr>
          <p:cNvSpPr txBox="1"/>
          <p:nvPr/>
        </p:nvSpPr>
        <p:spPr>
          <a:xfrm>
            <a:off x="1616863" y="2808804"/>
            <a:ext cx="4796852" cy="3835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Mantener la infraestructura aeroportuaria de edificaciones lado tierra del Aeropuerto La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lorida de Tumaco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$ 460.506.439 </a:t>
            </a:r>
          </a:p>
          <a:p>
            <a:pPr lvl="0" algn="just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Occidente.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baterías para los sistemas de los aeropuertos de la Regional Occidente.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actividades orientadas a simulacros enfocados a la seguridad operacional y seguridad aeroportuaria Dirección Regional Occidente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$ 22.000.000 </a:t>
            </a:r>
          </a:p>
          <a:p>
            <a:pPr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preventivo y correctivo de los vehículos adscritos a la Dirección Regional Occidente (por lotes)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$ 5.000.000 </a:t>
            </a:r>
          </a:p>
          <a:p>
            <a:pPr lvl="0" algn="just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9C3529-749F-EA4E-805C-22B23FEE77F3}"/>
              </a:ext>
            </a:extLst>
          </p:cNvPr>
          <p:cNvSpPr txBox="1"/>
          <p:nvPr/>
        </p:nvSpPr>
        <p:spPr>
          <a:xfrm>
            <a:off x="6994838" y="1255803"/>
            <a:ext cx="3538027" cy="1303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Agosto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mantenimiento incluye repuestos a los sistemas de identificación biométrica terminales de datos y sistemas complementarios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Tumaco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$ 50.000.000 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D59575A-FFC1-6D4F-B9B5-591D63B331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r="4551"/>
          <a:stretch/>
        </p:blipFill>
        <p:spPr>
          <a:xfrm>
            <a:off x="6994838" y="2955335"/>
            <a:ext cx="4539885" cy="33108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F55B7B9-F3B3-1E4D-8573-2B9A26A83C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pic>
        <p:nvPicPr>
          <p:cNvPr id="2" name="Gráfico 1" descr="Shield Tick con relleno sólido">
            <a:extLst>
              <a:ext uri="{FF2B5EF4-FFF2-40B4-BE49-F238E27FC236}">
                <a16:creationId xmlns:a16="http://schemas.microsoft.com/office/drawing/2014/main" id="{A15921D0-15D0-E3F7-972B-4C61A5F5B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3043" y="5077828"/>
            <a:ext cx="307129" cy="307129"/>
          </a:xfrm>
          <a:prstGeom prst="rect">
            <a:avLst/>
          </a:prstGeom>
        </p:spPr>
      </p:pic>
      <p:pic>
        <p:nvPicPr>
          <p:cNvPr id="3" name="Gráfico 2" descr="Battery charging con relleno sólido">
            <a:extLst>
              <a:ext uri="{FF2B5EF4-FFF2-40B4-BE49-F238E27FC236}">
                <a16:creationId xmlns:a16="http://schemas.microsoft.com/office/drawing/2014/main" id="{79BCA373-3B43-284C-CD37-AC41E9AA50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3043" y="4433131"/>
            <a:ext cx="307129" cy="307129"/>
          </a:xfrm>
          <a:prstGeom prst="rect">
            <a:avLst/>
          </a:prstGeom>
        </p:spPr>
      </p:pic>
      <p:pic>
        <p:nvPicPr>
          <p:cNvPr id="4" name="Gráfico 3" descr="Eye con relleno sólido">
            <a:extLst>
              <a:ext uri="{FF2B5EF4-FFF2-40B4-BE49-F238E27FC236}">
                <a16:creationId xmlns:a16="http://schemas.microsoft.com/office/drawing/2014/main" id="{0B147BFF-FDD4-1A57-4926-EF6055604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86227" y="3769285"/>
            <a:ext cx="351987" cy="351987"/>
          </a:xfrm>
          <a:prstGeom prst="rect">
            <a:avLst/>
          </a:prstGeom>
        </p:spPr>
      </p:pic>
      <p:pic>
        <p:nvPicPr>
          <p:cNvPr id="9" name="Gráfico 8" descr="Car con relleno sólido">
            <a:extLst>
              <a:ext uri="{FF2B5EF4-FFF2-40B4-BE49-F238E27FC236}">
                <a16:creationId xmlns:a16="http://schemas.microsoft.com/office/drawing/2014/main" id="{E48C2685-E4F8-5EBE-7CFA-780AF74316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66760" y="5814565"/>
            <a:ext cx="3333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FC1B70-3CA4-1543-9FCE-94E022A59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02646" y="2304780"/>
            <a:ext cx="4417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Nueve procesos de mínima cuantía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7B61F7-EC18-8942-929B-AB3E1A1C0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r="11092"/>
          <a:stretch/>
        </p:blipFill>
        <p:spPr>
          <a:xfrm>
            <a:off x="7501180" y="1889760"/>
            <a:ext cx="3757756" cy="3377788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6A25884-3535-2F4C-9D20-9AA5B1137837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BB7CB6C1-D4AD-6446-8DCB-781372BAA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03017"/>
              </p:ext>
            </p:extLst>
          </p:nvPr>
        </p:nvGraphicFramePr>
        <p:xfrm>
          <a:off x="1202646" y="3488284"/>
          <a:ext cx="5638425" cy="132761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284473">
                  <a:extLst>
                    <a:ext uri="{9D8B030D-6E8A-4147-A177-3AD203B41FA5}">
                      <a16:colId xmlns:a16="http://schemas.microsoft.com/office/drawing/2014/main" val="1703916419"/>
                    </a:ext>
                  </a:extLst>
                </a:gridCol>
                <a:gridCol w="2061274">
                  <a:extLst>
                    <a:ext uri="{9D8B030D-6E8A-4147-A177-3AD203B41FA5}">
                      <a16:colId xmlns:a16="http://schemas.microsoft.com/office/drawing/2014/main" val="844429262"/>
                    </a:ext>
                  </a:extLst>
                </a:gridCol>
                <a:gridCol w="1292678">
                  <a:extLst>
                    <a:ext uri="{9D8B030D-6E8A-4147-A177-3AD203B41FA5}">
                      <a16:colId xmlns:a16="http://schemas.microsoft.com/office/drawing/2014/main" val="1757107382"/>
                    </a:ext>
                  </a:extLst>
                </a:gridCol>
              </a:tblGrid>
              <a:tr h="32268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RESUMEN INFORMACIÓN PROCESOS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PRESUPUESTO ESTIMADO 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CANTIDAD PROCESOS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ctr"/>
                </a:tc>
                <a:extLst>
                  <a:ext uri="{0D108BD9-81ED-4DB2-BD59-A6C34878D82A}">
                    <a16:rowId xmlns:a16="http://schemas.microsoft.com/office/drawing/2014/main" val="874110410"/>
                  </a:ext>
                </a:extLst>
              </a:tr>
              <a:tr h="1613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Mejoramiento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$ 80.000.000,00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extLst>
                  <a:ext uri="{0D108BD9-81ED-4DB2-BD59-A6C34878D82A}">
                    <a16:rowId xmlns:a16="http://schemas.microsoft.com/office/drawing/2014/main" val="1601995835"/>
                  </a:ext>
                </a:extLst>
              </a:tr>
              <a:tr h="1613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Mantenimiento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$  170.727.274,00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extLst>
                  <a:ext uri="{0D108BD9-81ED-4DB2-BD59-A6C34878D82A}">
                    <a16:rowId xmlns:a16="http://schemas.microsoft.com/office/drawing/2014/main" val="773765466"/>
                  </a:ext>
                </a:extLst>
              </a:tr>
              <a:tr h="1613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Servicios Aeroportuarios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$ 286.000.000,00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extLst>
                  <a:ext uri="{0D108BD9-81ED-4DB2-BD59-A6C34878D82A}">
                    <a16:rowId xmlns:a16="http://schemas.microsoft.com/office/drawing/2014/main" val="1916768398"/>
                  </a:ext>
                </a:extLst>
              </a:tr>
              <a:tr h="1613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Otras Contrataciones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$ 191.186.798,00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9491" marR="9491" marT="9491" marB="0" anchor="b"/>
                </a:tc>
                <a:extLst>
                  <a:ext uri="{0D108BD9-81ED-4DB2-BD59-A6C34878D82A}">
                    <a16:rowId xmlns:a16="http://schemas.microsoft.com/office/drawing/2014/main" val="200402154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E06CAB9-BC79-8940-B9F0-89680638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9FF2AA-9D4F-824F-8355-CDE8C019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9960"/>
            <a:ext cx="12192000" cy="6858000"/>
          </a:xfrm>
          <a:prstGeom prst="rect">
            <a:avLst/>
          </a:prstGeom>
        </p:spPr>
      </p:pic>
      <p:pic>
        <p:nvPicPr>
          <p:cNvPr id="8" name="Gráfico 7" descr="Airplane con relleno sólido">
            <a:extLst>
              <a:ext uri="{FF2B5EF4-FFF2-40B4-BE49-F238E27FC236}">
                <a16:creationId xmlns:a16="http://schemas.microsoft.com/office/drawing/2014/main" id="{B95CBD5A-8B59-3C4F-A7DF-6B89D53F0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08458">
            <a:off x="7242747" y="588364"/>
            <a:ext cx="914400" cy="9144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C86DC20-1CE1-984B-9C05-7098463E4E7A}"/>
              </a:ext>
            </a:extLst>
          </p:cNvPr>
          <p:cNvSpPr txBox="1">
            <a:spLocks/>
          </p:cNvSpPr>
          <p:nvPr/>
        </p:nvSpPr>
        <p:spPr>
          <a:xfrm>
            <a:off x="1975538" y="3942832"/>
            <a:ext cx="3821038" cy="827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>
                <a:latin typeface="Montserrat" pitchFamily="2" charset="77"/>
              </a:rPr>
              <a:t>¡Muchas Gracias! </a:t>
            </a:r>
            <a:endParaRPr lang="es-CO" sz="2800" b="1" dirty="0">
              <a:latin typeface="Montserrat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6F2E27-1BF0-7C4C-9D9C-4BC96820D619}"/>
              </a:ext>
            </a:extLst>
          </p:cNvPr>
          <p:cNvSpPr txBox="1"/>
          <p:nvPr/>
        </p:nvSpPr>
        <p:spPr>
          <a:xfrm>
            <a:off x="1975538" y="2301198"/>
            <a:ext cx="3905250" cy="1599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Nuestro propósito es el mejoramiento continuo del proceso de compra y contratación pública.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1600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favor diligenciar la encuesta.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89536D6-FD6F-2E45-8CF0-7CA67DA757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86" t="36370" r="25066" b="13898"/>
          <a:stretch/>
        </p:blipFill>
        <p:spPr>
          <a:xfrm>
            <a:off x="9212862" y="2559570"/>
            <a:ext cx="1767360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3E1480B-F8A8-8843-BAA2-F3715D5A9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02646" y="1948318"/>
            <a:ext cx="4417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Proyectos de inversión 2023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AF46C49-BA0E-4D45-900D-13FDAB2ED71C}"/>
              </a:ext>
            </a:extLst>
          </p:cNvPr>
          <p:cNvSpPr txBox="1"/>
          <p:nvPr/>
        </p:nvSpPr>
        <p:spPr>
          <a:xfrm>
            <a:off x="1166070" y="2923884"/>
            <a:ext cx="3698538" cy="67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es-CO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recursos a ejecutar por parte de la Dirección Regional Occidente de la Aerocivil durante la vigencia 2023 están dirigidos a:</a:t>
            </a:r>
            <a:endParaRPr lang="es-CO" sz="1200" b="1" kern="1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6FF9950-065C-A14A-AF80-F9995F4AB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921865"/>
              </p:ext>
            </p:extLst>
          </p:nvPr>
        </p:nvGraphicFramePr>
        <p:xfrm>
          <a:off x="1255467" y="3759486"/>
          <a:ext cx="3609141" cy="171284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150004">
                  <a:extLst>
                    <a:ext uri="{9D8B030D-6E8A-4147-A177-3AD203B41FA5}">
                      <a16:colId xmlns:a16="http://schemas.microsoft.com/office/drawing/2014/main" val="2241753533"/>
                    </a:ext>
                  </a:extLst>
                </a:gridCol>
                <a:gridCol w="1459137">
                  <a:extLst>
                    <a:ext uri="{9D8B030D-6E8A-4147-A177-3AD203B41FA5}">
                      <a16:colId xmlns:a16="http://schemas.microsoft.com/office/drawing/2014/main" val="4263773460"/>
                    </a:ext>
                  </a:extLst>
                </a:gridCol>
              </a:tblGrid>
              <a:tr h="42412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RESUMEN INFORMACIÓN PROYECTOS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PRESUPUESTO TOTAL ESTIMADO 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3304905"/>
                  </a:ext>
                </a:extLst>
              </a:tr>
              <a:tr h="234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Mejoramiento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$ 900.000.000 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5209601"/>
                  </a:ext>
                </a:extLst>
              </a:tr>
              <a:tr h="3506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Mantenimiento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$ 4.142.545.175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5582266"/>
                  </a:ext>
                </a:extLst>
              </a:tr>
              <a:tr h="234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Servicios Aeroportuarios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$ 150.000.000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4570874"/>
                  </a:ext>
                </a:extLst>
              </a:tr>
              <a:tr h="234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Servicios a la Navegación 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$ 3.711.505.870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0150609"/>
                  </a:ext>
                </a:extLst>
              </a:tr>
              <a:tr h="2345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Otros Servicios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itchFamily="2" charset="77"/>
                        </a:rPr>
                        <a:t>$ 123.000.000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797885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C7B61F7-EC18-8942-929B-AB3E1A1C0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/>
          <a:stretch/>
        </p:blipFill>
        <p:spPr>
          <a:xfrm>
            <a:off x="5620512" y="2106736"/>
            <a:ext cx="5638424" cy="3377788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6A25884-3535-2F4C-9D20-9AA5B1137837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BA579D9-4D02-564B-944A-575BD4F57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8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02646" y="2875984"/>
            <a:ext cx="2829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Proyectos transversales</a:t>
            </a:r>
          </a:p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260E6D8-0F4F-D448-8549-8E1732DCCCAC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811F326-6E41-444D-B962-4F8BDDD37A82}"/>
              </a:ext>
            </a:extLst>
          </p:cNvPr>
          <p:cNvSpPr txBox="1">
            <a:spLocks/>
          </p:cNvSpPr>
          <p:nvPr/>
        </p:nvSpPr>
        <p:spPr>
          <a:xfrm>
            <a:off x="5310330" y="1373476"/>
            <a:ext cx="6167567" cy="4285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mantenimiento preventivo y correctivo de mástiles y/o antenas (autosoportadas, riendadas y demás) de los sistemas de comunicaciones de las estaciones de la Regional Occidente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$ 200.000.000</a:t>
            </a: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la automatización y actualización del sistema en una cada de las estaciones aeronáuticas de la Regional Occidente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$ 400.000.000</a:t>
            </a: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preventivo y correctivo de los vehículos adscritos a la Regional Occidente (por lotes) Servicios a la navegación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$ 210.000.000</a:t>
            </a: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y/o actualización de los Sistemas de Energía y/o Sistemas Eléctricos de las Estaciones Aeronáuticas de la Regional  Occidente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$ 200.000.000 </a:t>
            </a:r>
            <a:endParaRPr lang="es-CO" sz="11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s-CO" sz="11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y conservación de los sistemas de comunicaciones estaciones aeronáuticas de la Regional  Occidente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$ 300.000.000</a:t>
            </a:r>
          </a:p>
        </p:txBody>
      </p:sp>
      <p:pic>
        <p:nvPicPr>
          <p:cNvPr id="4" name="Gráfico 3" descr="Wrench con relleno sólido">
            <a:extLst>
              <a:ext uri="{FF2B5EF4-FFF2-40B4-BE49-F238E27FC236}">
                <a16:creationId xmlns:a16="http://schemas.microsoft.com/office/drawing/2014/main" id="{E9AC5889-A2EC-CA41-B558-48272BF7C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2191" y="2385387"/>
            <a:ext cx="263186" cy="263186"/>
          </a:xfrm>
          <a:prstGeom prst="rect">
            <a:avLst/>
          </a:prstGeom>
        </p:spPr>
      </p:pic>
      <p:pic>
        <p:nvPicPr>
          <p:cNvPr id="11" name="Gráfico 10" descr="Refresh con relleno sólido">
            <a:extLst>
              <a:ext uri="{FF2B5EF4-FFF2-40B4-BE49-F238E27FC236}">
                <a16:creationId xmlns:a16="http://schemas.microsoft.com/office/drawing/2014/main" id="{F3456917-C9B8-2F44-98D2-8E94D4B39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0423" y="2999513"/>
            <a:ext cx="263186" cy="263186"/>
          </a:xfrm>
          <a:prstGeom prst="rect">
            <a:avLst/>
          </a:prstGeom>
        </p:spPr>
      </p:pic>
      <p:pic>
        <p:nvPicPr>
          <p:cNvPr id="13" name="Gráfico 12" descr="Car Mechanic con relleno sólido">
            <a:extLst>
              <a:ext uri="{FF2B5EF4-FFF2-40B4-BE49-F238E27FC236}">
                <a16:creationId xmlns:a16="http://schemas.microsoft.com/office/drawing/2014/main" id="{5F3CF94F-6F4E-4544-83C0-AD1BD5921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9423" y="3436888"/>
            <a:ext cx="263186" cy="263186"/>
          </a:xfrm>
          <a:prstGeom prst="rect">
            <a:avLst/>
          </a:prstGeom>
        </p:spPr>
      </p:pic>
      <p:pic>
        <p:nvPicPr>
          <p:cNvPr id="15" name="Gráfico 14" descr="Lights On con relleno sólido">
            <a:extLst>
              <a:ext uri="{FF2B5EF4-FFF2-40B4-BE49-F238E27FC236}">
                <a16:creationId xmlns:a16="http://schemas.microsoft.com/office/drawing/2014/main" id="{DA1F15BC-0929-E642-990B-A4B2F9699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29423" y="3907126"/>
            <a:ext cx="263186" cy="263186"/>
          </a:xfrm>
          <a:prstGeom prst="rect">
            <a:avLst/>
          </a:prstGeom>
        </p:spPr>
      </p:pic>
      <p:pic>
        <p:nvPicPr>
          <p:cNvPr id="17" name="Gráfico 16" descr="Cell Tower con relleno sólido">
            <a:extLst>
              <a:ext uri="{FF2B5EF4-FFF2-40B4-BE49-F238E27FC236}">
                <a16:creationId xmlns:a16="http://schemas.microsoft.com/office/drawing/2014/main" id="{99DA5B66-BF35-7D46-BCCC-700A6B67B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74887" y="4446279"/>
            <a:ext cx="263186" cy="2631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B670F6-7A02-0043-8019-BDC1C224AF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E1905F22-7AD3-5644-A58F-CFC48F634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166070" y="1494473"/>
            <a:ext cx="4417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Proyectos transversales</a:t>
            </a:r>
          </a:p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Junio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260E6D8-0F4F-D448-8549-8E1732DCCCAC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811F326-6E41-444D-B962-4F8BDDD37A82}"/>
              </a:ext>
            </a:extLst>
          </p:cNvPr>
          <p:cNvSpPr txBox="1">
            <a:spLocks/>
          </p:cNvSpPr>
          <p:nvPr/>
        </p:nvSpPr>
        <p:spPr>
          <a:xfrm>
            <a:off x="1667543" y="2237992"/>
            <a:ext cx="4553375" cy="4285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y conservación de los sistemas de radio ayudas aeronáuticas de la Regional 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$ 400.000.000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la adquisición de equipos y sistemas necesarios de energía solar y comercial Regional 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           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$ 400.000.000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y/o actualización de los sistemas de energía solar de las estaciones aeronáuticas de la Regional 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$ 400.000.000 </a:t>
            </a: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actualización y puesta en funcionamiento de los sistemas de monitoreo CNS de las estaciones aeronáuticas Regional 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$ 400.000.000</a:t>
            </a:r>
          </a:p>
        </p:txBody>
      </p:sp>
      <p:pic>
        <p:nvPicPr>
          <p:cNvPr id="3" name="Gráfico 2" descr="Podcast con relleno sólido">
            <a:extLst>
              <a:ext uri="{FF2B5EF4-FFF2-40B4-BE49-F238E27FC236}">
                <a16:creationId xmlns:a16="http://schemas.microsoft.com/office/drawing/2014/main" id="{94B3FFAA-1878-BB4F-904C-3A4898260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86" y="3124772"/>
            <a:ext cx="336071" cy="336071"/>
          </a:xfrm>
          <a:prstGeom prst="rect">
            <a:avLst/>
          </a:prstGeom>
        </p:spPr>
      </p:pic>
      <p:pic>
        <p:nvPicPr>
          <p:cNvPr id="7" name="Gráfico 6" descr="Solar Panels con relleno sólido">
            <a:extLst>
              <a:ext uri="{FF2B5EF4-FFF2-40B4-BE49-F238E27FC236}">
                <a16:creationId xmlns:a16="http://schemas.microsoft.com/office/drawing/2014/main" id="{B650FBAA-5CB2-D94F-94D4-C02567C4A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8586" y="3813805"/>
            <a:ext cx="336071" cy="336071"/>
          </a:xfrm>
          <a:prstGeom prst="rect">
            <a:avLst/>
          </a:prstGeom>
        </p:spPr>
      </p:pic>
      <p:pic>
        <p:nvPicPr>
          <p:cNvPr id="11" name="Gráfico 10" descr="Cell Tower con relleno sólido">
            <a:extLst>
              <a:ext uri="{FF2B5EF4-FFF2-40B4-BE49-F238E27FC236}">
                <a16:creationId xmlns:a16="http://schemas.microsoft.com/office/drawing/2014/main" id="{6A89A56B-97CE-9543-A2AA-2724F8844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2563" y="5280997"/>
            <a:ext cx="368118" cy="368118"/>
          </a:xfrm>
          <a:prstGeom prst="rect">
            <a:avLst/>
          </a:prstGeom>
        </p:spPr>
      </p:pic>
      <p:pic>
        <p:nvPicPr>
          <p:cNvPr id="12" name="Gráfico 11" descr="Solar Panels con relleno sólido">
            <a:extLst>
              <a:ext uri="{FF2B5EF4-FFF2-40B4-BE49-F238E27FC236}">
                <a16:creationId xmlns:a16="http://schemas.microsoft.com/office/drawing/2014/main" id="{03A9B078-D6C9-634F-9896-F75408427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8586" y="4575072"/>
            <a:ext cx="336071" cy="336071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738279E9-BC13-EC47-93D2-736D20FEC5EC}"/>
              </a:ext>
            </a:extLst>
          </p:cNvPr>
          <p:cNvSpPr txBox="1"/>
          <p:nvPr/>
        </p:nvSpPr>
        <p:spPr>
          <a:xfrm>
            <a:off x="7186768" y="2342360"/>
            <a:ext cx="4417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AEC7A337-459E-3D4F-9B02-612EAC3A04EC}"/>
              </a:ext>
            </a:extLst>
          </p:cNvPr>
          <p:cNvSpPr txBox="1">
            <a:spLocks/>
          </p:cNvSpPr>
          <p:nvPr/>
        </p:nvSpPr>
        <p:spPr>
          <a:xfrm>
            <a:off x="7579301" y="1717630"/>
            <a:ext cx="3354889" cy="4285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de los sistemas de protección y regulación energía estación aeronáutica Regional 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$ 200.000.000 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  <a:spcAft>
                <a:spcPts val="800"/>
              </a:spcAft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preventivo y correctivo de los transformadores de las estaciones aeronáuticas de la Regional 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$ 200.000.000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áfico 14" descr="High voltage con relleno sólido">
            <a:extLst>
              <a:ext uri="{FF2B5EF4-FFF2-40B4-BE49-F238E27FC236}">
                <a16:creationId xmlns:a16="http://schemas.microsoft.com/office/drawing/2014/main" id="{E2EE2A2E-D4C0-3B44-B9B7-B83EAC91E3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6768" y="4080778"/>
            <a:ext cx="308047" cy="308047"/>
          </a:xfrm>
          <a:prstGeom prst="rect">
            <a:avLst/>
          </a:prstGeom>
        </p:spPr>
      </p:pic>
      <p:pic>
        <p:nvPicPr>
          <p:cNvPr id="16" name="Gráfico 15" descr="Electric Tower con relleno sólido">
            <a:extLst>
              <a:ext uri="{FF2B5EF4-FFF2-40B4-BE49-F238E27FC236}">
                <a16:creationId xmlns:a16="http://schemas.microsoft.com/office/drawing/2014/main" id="{5A2B869D-3CAD-A44C-ABA0-A9C5DC5302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6768" y="3202071"/>
            <a:ext cx="308047" cy="30804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4DFB27C-322D-2D4F-B0E4-AC766BF47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94BD97C6-2A5E-244F-95E9-8F356988C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FE7719-1AA5-9743-A362-8A249E1B1E68}"/>
              </a:ext>
            </a:extLst>
          </p:cNvPr>
          <p:cNvSpPr txBox="1"/>
          <p:nvPr/>
        </p:nvSpPr>
        <p:spPr>
          <a:xfrm>
            <a:off x="1172165" y="2417429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848DCF2-9962-0F48-A9A7-11B8FAE3753A}"/>
              </a:ext>
            </a:extLst>
          </p:cNvPr>
          <p:cNvSpPr txBox="1"/>
          <p:nvPr/>
        </p:nvSpPr>
        <p:spPr>
          <a:xfrm>
            <a:off x="1559621" y="2817539"/>
            <a:ext cx="57650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Mantener la infraestructura aeroportuaria de edificaciones lado tierra del Aeropuerto 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 Edén de Armenia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$ 441.417.607  </a:t>
            </a:r>
          </a:p>
          <a:p>
            <a:pPr lvl="0" algn="just"/>
            <a:endParaRPr lang="es-CO" sz="11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Mantener la infraestructura del aeródromo lado aire del Aeropuerto 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 Edén de Armenia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$ 336.074.517 </a:t>
            </a:r>
          </a:p>
          <a:p>
            <a:pPr lvl="0" algn="just"/>
            <a:endParaRPr lang="es-CO" sz="11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ccidente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lvl="0" algn="just"/>
            <a:endParaRPr lang="es-CO" sz="11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Adquirir baterías para los sistemas de los aeropuertos de la Regional 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ccidente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lvl="0" algn="just"/>
            <a:endParaRPr lang="es-CO" sz="11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actividades orientadas a simulacros enfocados a la seguridad operacional y seguridad aeroportuaria Dirección 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egional Occidente </a:t>
            </a:r>
          </a:p>
          <a:p>
            <a:pPr lvl="0" algn="just"/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$ 22.000.000 </a:t>
            </a:r>
          </a:p>
          <a:p>
            <a:pPr lvl="0" algn="just"/>
            <a:endParaRPr lang="es-CO" sz="11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el mantenimiento preventivo y correctivo de los vehículos adscritos a la Dirección 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egional 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ccidente (por lotes)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$ 2.500.000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8ACA726-6839-E84C-A0C1-4204F7C92FCE}"/>
              </a:ext>
            </a:extLst>
          </p:cNvPr>
          <p:cNvSpPr txBox="1"/>
          <p:nvPr/>
        </p:nvSpPr>
        <p:spPr>
          <a:xfrm>
            <a:off x="8271793" y="2731368"/>
            <a:ext cx="3158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CO" sz="11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Adquirir e instalar los equipos y/o sistemas de identificación biométrica terminales de datos y sistemas complementarios Armenia </a:t>
            </a:r>
            <a:r>
              <a:rPr lang="es-CO" sz="11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$ 300.000.000 </a:t>
            </a:r>
            <a:endParaRPr lang="es-CO" sz="11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E2AF3A8-B4D7-404D-AC8E-6B13579BF32E}"/>
              </a:ext>
            </a:extLst>
          </p:cNvPr>
          <p:cNvSpPr txBox="1"/>
          <p:nvPr/>
        </p:nvSpPr>
        <p:spPr>
          <a:xfrm>
            <a:off x="7896677" y="2331258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AE5F25-A4B1-B74D-9267-7F786693F216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1C342-C42B-B147-9D00-DF34B71C062F}"/>
              </a:ext>
            </a:extLst>
          </p:cNvPr>
          <p:cNvSpPr txBox="1"/>
          <p:nvPr/>
        </p:nvSpPr>
        <p:spPr>
          <a:xfrm>
            <a:off x="1202645" y="1442000"/>
            <a:ext cx="5393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s-CO" sz="24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rmenia</a:t>
            </a:r>
            <a:r>
              <a:rPr lang="es-CO" sz="2400" b="1" kern="100" dirty="0"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2400" b="1" kern="1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CO" sz="2400" b="1" kern="100" dirty="0"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eropuerto </a:t>
            </a:r>
            <a:r>
              <a:rPr lang="es-CO" sz="2400" b="1" kern="1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s-CO" sz="2400" b="1" kern="100" dirty="0"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nternacional El </a:t>
            </a:r>
            <a:r>
              <a:rPr lang="es-CO" sz="2400" b="1" kern="1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CO" sz="2400" b="1" kern="100" dirty="0">
                <a:effectLst/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dén</a:t>
            </a:r>
            <a:endParaRPr lang="es-ES" sz="2400" b="1" dirty="0">
              <a:latin typeface="Montserrat" pitchFamily="2" charset="77"/>
            </a:endParaRPr>
          </a:p>
        </p:txBody>
      </p:sp>
      <p:pic>
        <p:nvPicPr>
          <p:cNvPr id="3" name="Gráfico 2" descr="Take Off con relleno sólido">
            <a:extLst>
              <a:ext uri="{FF2B5EF4-FFF2-40B4-BE49-F238E27FC236}">
                <a16:creationId xmlns:a16="http://schemas.microsoft.com/office/drawing/2014/main" id="{CE304B28-49B8-CD42-BE12-699E6AB0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0019" y="2882599"/>
            <a:ext cx="307129" cy="307129"/>
          </a:xfrm>
          <a:prstGeom prst="rect">
            <a:avLst/>
          </a:prstGeom>
        </p:spPr>
      </p:pic>
      <p:pic>
        <p:nvPicPr>
          <p:cNvPr id="6" name="Gráfico 5" descr="Airplane con relleno sólido">
            <a:extLst>
              <a:ext uri="{FF2B5EF4-FFF2-40B4-BE49-F238E27FC236}">
                <a16:creationId xmlns:a16="http://schemas.microsoft.com/office/drawing/2014/main" id="{940D0660-3CD3-B14E-876B-E1B67A0E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0019" y="3371747"/>
            <a:ext cx="307129" cy="307129"/>
          </a:xfrm>
          <a:prstGeom prst="rect">
            <a:avLst/>
          </a:prstGeom>
        </p:spPr>
      </p:pic>
      <p:pic>
        <p:nvPicPr>
          <p:cNvPr id="11" name="Gráfico 10" descr="Eye con relleno sólido">
            <a:extLst>
              <a:ext uri="{FF2B5EF4-FFF2-40B4-BE49-F238E27FC236}">
                <a16:creationId xmlns:a16="http://schemas.microsoft.com/office/drawing/2014/main" id="{0E835FF6-55F5-4E46-9C93-B21698620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865" y="3878337"/>
            <a:ext cx="307129" cy="307129"/>
          </a:xfrm>
          <a:prstGeom prst="rect">
            <a:avLst/>
          </a:prstGeom>
        </p:spPr>
      </p:pic>
      <p:pic>
        <p:nvPicPr>
          <p:cNvPr id="19" name="Gráfico 18" descr="Battery charging con relleno sólido">
            <a:extLst>
              <a:ext uri="{FF2B5EF4-FFF2-40B4-BE49-F238E27FC236}">
                <a16:creationId xmlns:a16="http://schemas.microsoft.com/office/drawing/2014/main" id="{FC9C7E8D-C8B3-D748-8011-D392761C5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8865" y="4384927"/>
            <a:ext cx="307129" cy="307129"/>
          </a:xfrm>
          <a:prstGeom prst="rect">
            <a:avLst/>
          </a:prstGeom>
        </p:spPr>
      </p:pic>
      <p:pic>
        <p:nvPicPr>
          <p:cNvPr id="23" name="Gráfico 22" descr="Shield Tick con relleno sólido">
            <a:extLst>
              <a:ext uri="{FF2B5EF4-FFF2-40B4-BE49-F238E27FC236}">
                <a16:creationId xmlns:a16="http://schemas.microsoft.com/office/drawing/2014/main" id="{410B3E8D-A347-8C4E-9125-C37D2BFFCA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58865" y="4947357"/>
            <a:ext cx="307129" cy="307129"/>
          </a:xfrm>
          <a:prstGeom prst="rect">
            <a:avLst/>
          </a:prstGeom>
        </p:spPr>
      </p:pic>
      <p:pic>
        <p:nvPicPr>
          <p:cNvPr id="25" name="Gráfico 24" descr="Car con relleno sólido">
            <a:extLst>
              <a:ext uri="{FF2B5EF4-FFF2-40B4-BE49-F238E27FC236}">
                <a16:creationId xmlns:a16="http://schemas.microsoft.com/office/drawing/2014/main" id="{5DD4E557-E978-7041-B150-053C871726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58865" y="5588328"/>
            <a:ext cx="307129" cy="307129"/>
          </a:xfrm>
          <a:prstGeom prst="rect">
            <a:avLst/>
          </a:prstGeom>
        </p:spPr>
      </p:pic>
      <p:pic>
        <p:nvPicPr>
          <p:cNvPr id="28" name="Gráfico 27" descr="Eye con relleno sólido">
            <a:extLst>
              <a:ext uri="{FF2B5EF4-FFF2-40B4-BE49-F238E27FC236}">
                <a16:creationId xmlns:a16="http://schemas.microsoft.com/office/drawing/2014/main" id="{686D8A46-3871-C34F-A82F-6CBE43B4B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1902" y="2883274"/>
            <a:ext cx="307129" cy="307129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79790A9F-47BD-FF48-8DAA-1B6AFBED4F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1"/>
          <a:stretch/>
        </p:blipFill>
        <p:spPr>
          <a:xfrm>
            <a:off x="7991903" y="3678876"/>
            <a:ext cx="3460168" cy="227798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5F8AAD1-2282-3246-845C-E1E0E5EA7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FE7719-1AA5-9743-A362-8A249E1B1E68}"/>
              </a:ext>
            </a:extLst>
          </p:cNvPr>
          <p:cNvSpPr txBox="1"/>
          <p:nvPr/>
        </p:nvSpPr>
        <p:spPr>
          <a:xfrm>
            <a:off x="1172165" y="2600474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848DCF2-9962-0F48-A9A7-11B8FAE3753A}"/>
              </a:ext>
            </a:extLst>
          </p:cNvPr>
          <p:cNvSpPr txBox="1"/>
          <p:nvPr/>
        </p:nvSpPr>
        <p:spPr>
          <a:xfrm>
            <a:off x="1711630" y="3000584"/>
            <a:ext cx="4884042" cy="284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CO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Mantener la infraestructura aeroportuaria de edificaciones lado tierra del Aeropuerto Juan Casiano Solís de Guapi </a:t>
            </a:r>
          </a:p>
          <a:p>
            <a:pPr>
              <a:lnSpc>
                <a:spcPct val="107000"/>
              </a:lnSpc>
            </a:pP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$ 126.934.944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Occidente</a:t>
            </a:r>
            <a:r>
              <a:rPr lang="es-CO" sz="1200" b="1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CO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Adquirir baterías para los sistemas de los aeropuertos de la Regional Occidente</a:t>
            </a:r>
            <a:r>
              <a:rPr lang="es-CO" sz="1200" b="1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 actividades orientadas a simulacros enfocados a la seguridad operacional y seguridad aeroportuaria Dirección Regional Occidente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$ 22.000.000 </a:t>
            </a:r>
            <a:endParaRPr lang="es-CO" sz="12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AE5F25-A4B1-B74D-9267-7F786693F216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1C342-C42B-B147-9D00-DF34B71C062F}"/>
              </a:ext>
            </a:extLst>
          </p:cNvPr>
          <p:cNvSpPr txBox="1"/>
          <p:nvPr/>
        </p:nvSpPr>
        <p:spPr>
          <a:xfrm>
            <a:off x="1202645" y="1578333"/>
            <a:ext cx="5393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kern="1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Guapi</a:t>
            </a:r>
            <a:br>
              <a:rPr lang="es-CO" sz="2400" b="1" kern="100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O" sz="2400" b="1" kern="10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Aeropuerto Juan Casiano Solís</a:t>
            </a:r>
            <a:endParaRPr lang="es-ES" sz="2400" b="1" dirty="0">
              <a:latin typeface="Montserrat" pitchFamily="2" charset="77"/>
            </a:endParaRPr>
          </a:p>
        </p:txBody>
      </p:sp>
      <p:pic>
        <p:nvPicPr>
          <p:cNvPr id="3" name="Gráfico 2" descr="Take Off con relleno sólido">
            <a:extLst>
              <a:ext uri="{FF2B5EF4-FFF2-40B4-BE49-F238E27FC236}">
                <a16:creationId xmlns:a16="http://schemas.microsoft.com/office/drawing/2014/main" id="{CE304B28-49B8-CD42-BE12-699E6AB0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0019" y="3065644"/>
            <a:ext cx="307129" cy="307129"/>
          </a:xfrm>
          <a:prstGeom prst="rect">
            <a:avLst/>
          </a:prstGeom>
        </p:spPr>
      </p:pic>
      <p:pic>
        <p:nvPicPr>
          <p:cNvPr id="11" name="Gráfico 10" descr="Eye con relleno sólido">
            <a:extLst>
              <a:ext uri="{FF2B5EF4-FFF2-40B4-BE49-F238E27FC236}">
                <a16:creationId xmlns:a16="http://schemas.microsoft.com/office/drawing/2014/main" id="{0E835FF6-55F5-4E46-9C93-B21698620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865" y="3979415"/>
            <a:ext cx="307129" cy="307129"/>
          </a:xfrm>
          <a:prstGeom prst="rect">
            <a:avLst/>
          </a:prstGeom>
        </p:spPr>
      </p:pic>
      <p:pic>
        <p:nvPicPr>
          <p:cNvPr id="19" name="Gráfico 18" descr="Battery charging con relleno sólido">
            <a:extLst>
              <a:ext uri="{FF2B5EF4-FFF2-40B4-BE49-F238E27FC236}">
                <a16:creationId xmlns:a16="http://schemas.microsoft.com/office/drawing/2014/main" id="{FC9C7E8D-C8B3-D748-8011-D392761C55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865" y="4661585"/>
            <a:ext cx="307129" cy="307129"/>
          </a:xfrm>
          <a:prstGeom prst="rect">
            <a:avLst/>
          </a:prstGeom>
        </p:spPr>
      </p:pic>
      <p:pic>
        <p:nvPicPr>
          <p:cNvPr id="23" name="Gráfico 22" descr="Shield Tick con relleno sólido">
            <a:extLst>
              <a:ext uri="{FF2B5EF4-FFF2-40B4-BE49-F238E27FC236}">
                <a16:creationId xmlns:a16="http://schemas.microsoft.com/office/drawing/2014/main" id="{410B3E8D-A347-8C4E-9125-C37D2BFFC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8865" y="5361150"/>
            <a:ext cx="307129" cy="3071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79FE77-FE7B-754D-B0EE-DCCED2C93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r="6597"/>
          <a:stretch/>
        </p:blipFill>
        <p:spPr>
          <a:xfrm>
            <a:off x="6907270" y="1662184"/>
            <a:ext cx="4845018" cy="41860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8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6A13B45B-B95F-E44E-931F-5751C9F6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FE7719-1AA5-9743-A362-8A249E1B1E68}"/>
              </a:ext>
            </a:extLst>
          </p:cNvPr>
          <p:cNvSpPr txBox="1"/>
          <p:nvPr/>
        </p:nvSpPr>
        <p:spPr>
          <a:xfrm>
            <a:off x="1172165" y="2297803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848DCF2-9962-0F48-A9A7-11B8FAE3753A}"/>
              </a:ext>
            </a:extLst>
          </p:cNvPr>
          <p:cNvSpPr txBox="1"/>
          <p:nvPr/>
        </p:nvSpPr>
        <p:spPr>
          <a:xfrm>
            <a:off x="1712054" y="2697913"/>
            <a:ext cx="4976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lvl="0" algn="just"/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baterías para los sistemas de los aeropuertos de la Regional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$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40.000.000 </a:t>
            </a:r>
          </a:p>
          <a:p>
            <a:pPr lvl="0" algn="just"/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actividades orientadas a simulacros enfocados a la seguridad operacional y seguridad aeroportuaria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$ 20.000.000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8ACA726-6839-E84C-A0C1-4204F7C92FCE}"/>
              </a:ext>
            </a:extLst>
          </p:cNvPr>
          <p:cNvSpPr txBox="1"/>
          <p:nvPr/>
        </p:nvSpPr>
        <p:spPr>
          <a:xfrm>
            <a:off x="1712053" y="5244070"/>
            <a:ext cx="477063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mantenimiento incluye repuestos a los sistemas de identificación biométrica terminales de datos y sistemas complementarios de Buenaventura</a:t>
            </a:r>
          </a:p>
          <a:p>
            <a:pPr lvl="0" algn="just">
              <a:spcAft>
                <a:spcPts val="800"/>
              </a:spcAft>
            </a:pP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$ 50.000.000 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E2AF3A8-B4D7-404D-AC8E-6B13579BF32E}"/>
              </a:ext>
            </a:extLst>
          </p:cNvPr>
          <p:cNvSpPr txBox="1"/>
          <p:nvPr/>
        </p:nvSpPr>
        <p:spPr>
          <a:xfrm>
            <a:off x="1202645" y="4774052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AE5F25-A4B1-B74D-9267-7F786693F216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1C342-C42B-B147-9D00-DF34B71C062F}"/>
              </a:ext>
            </a:extLst>
          </p:cNvPr>
          <p:cNvSpPr txBox="1"/>
          <p:nvPr/>
        </p:nvSpPr>
        <p:spPr>
          <a:xfrm>
            <a:off x="1202645" y="1370760"/>
            <a:ext cx="474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Buenaventura,</a:t>
            </a:r>
            <a:r>
              <a:rPr lang="es-CO" sz="2000" b="1" kern="100" dirty="0"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2000" b="1" kern="0" dirty="0"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eropuerto </a:t>
            </a: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erardo </a:t>
            </a: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ovar </a:t>
            </a: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s-CO" sz="2000" b="1" kern="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ópez</a:t>
            </a:r>
            <a:endParaRPr lang="es-ES" sz="2000" b="1" dirty="0">
              <a:latin typeface="Montserrat" pitchFamily="2" charset="77"/>
            </a:endParaRPr>
          </a:p>
        </p:txBody>
      </p:sp>
      <p:pic>
        <p:nvPicPr>
          <p:cNvPr id="11" name="Gráfico 10" descr="Eye con relleno sólido">
            <a:extLst>
              <a:ext uri="{FF2B5EF4-FFF2-40B4-BE49-F238E27FC236}">
                <a16:creationId xmlns:a16="http://schemas.microsoft.com/office/drawing/2014/main" id="{0E835FF6-55F5-4E46-9C93-B21698620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865" y="2909128"/>
            <a:ext cx="307129" cy="307129"/>
          </a:xfrm>
          <a:prstGeom prst="rect">
            <a:avLst/>
          </a:prstGeom>
        </p:spPr>
      </p:pic>
      <p:pic>
        <p:nvPicPr>
          <p:cNvPr id="19" name="Gráfico 18" descr="Battery charging con relleno sólido">
            <a:extLst>
              <a:ext uri="{FF2B5EF4-FFF2-40B4-BE49-F238E27FC236}">
                <a16:creationId xmlns:a16="http://schemas.microsoft.com/office/drawing/2014/main" id="{FC9C7E8D-C8B3-D748-8011-D392761C5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865" y="3513844"/>
            <a:ext cx="307129" cy="307129"/>
          </a:xfrm>
          <a:prstGeom prst="rect">
            <a:avLst/>
          </a:prstGeom>
        </p:spPr>
      </p:pic>
      <p:pic>
        <p:nvPicPr>
          <p:cNvPr id="23" name="Gráfico 22" descr="Shield Tick con relleno sólido">
            <a:extLst>
              <a:ext uri="{FF2B5EF4-FFF2-40B4-BE49-F238E27FC236}">
                <a16:creationId xmlns:a16="http://schemas.microsoft.com/office/drawing/2014/main" id="{410B3E8D-A347-8C4E-9125-C37D2BFFC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865" y="4135081"/>
            <a:ext cx="307129" cy="307129"/>
          </a:xfrm>
          <a:prstGeom prst="rect">
            <a:avLst/>
          </a:prstGeom>
        </p:spPr>
      </p:pic>
      <p:pic>
        <p:nvPicPr>
          <p:cNvPr id="28" name="Gráfico 27" descr="Eye con relleno sólido">
            <a:extLst>
              <a:ext uri="{FF2B5EF4-FFF2-40B4-BE49-F238E27FC236}">
                <a16:creationId xmlns:a16="http://schemas.microsoft.com/office/drawing/2014/main" id="{686D8A46-3871-C34F-A82F-6CBE43B4B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70" y="5506004"/>
            <a:ext cx="307129" cy="30712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2D1EA8C5-0BB3-C946-BD26-53D7C5E84C5D}"/>
              </a:ext>
            </a:extLst>
          </p:cNvPr>
          <p:cNvSpPr txBox="1"/>
          <p:nvPr/>
        </p:nvSpPr>
        <p:spPr>
          <a:xfrm>
            <a:off x="7124873" y="1372975"/>
            <a:ext cx="3520381" cy="73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Pereira, Aeropuerto Internacional Matecaña</a:t>
            </a:r>
            <a:endParaRPr lang="es-ES" sz="2000" b="1" dirty="0">
              <a:latin typeface="Montserrat" pitchFamily="2" charset="77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F876EF9-ABDA-E444-AA0F-42B7443D15D5}"/>
              </a:ext>
            </a:extLst>
          </p:cNvPr>
          <p:cNvSpPr txBox="1"/>
          <p:nvPr/>
        </p:nvSpPr>
        <p:spPr>
          <a:xfrm>
            <a:off x="7527698" y="2690375"/>
            <a:ext cx="3492137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Mantener y mejorar las edificaciones aeronáuticas no concesionadas del Aeropuerto Internacional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atecaña de Pereira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$ 401.505.870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áfico 3" descr="Building con relleno sólido">
            <a:extLst>
              <a:ext uri="{FF2B5EF4-FFF2-40B4-BE49-F238E27FC236}">
                <a16:creationId xmlns:a16="http://schemas.microsoft.com/office/drawing/2014/main" id="{2A01D88E-2255-2946-B540-D02FA83770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24873" y="2949083"/>
            <a:ext cx="354040" cy="35404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AC4A5223-CA55-1443-A322-2A37AF72C94B}"/>
              </a:ext>
            </a:extLst>
          </p:cNvPr>
          <p:cNvSpPr txBox="1"/>
          <p:nvPr/>
        </p:nvSpPr>
        <p:spPr>
          <a:xfrm>
            <a:off x="7124873" y="2297803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BA1A07F-FE19-5B47-B66F-2207649995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7" t="10107" r="3171" b="29430"/>
          <a:stretch/>
        </p:blipFill>
        <p:spPr>
          <a:xfrm>
            <a:off x="7228033" y="3667408"/>
            <a:ext cx="3417221" cy="251025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3995271-403F-EC42-B26D-7BDF3E86C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1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8252997-8EEF-9C4F-93F6-28933E2A3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FE7719-1AA5-9743-A362-8A249E1B1E68}"/>
              </a:ext>
            </a:extLst>
          </p:cNvPr>
          <p:cNvSpPr txBox="1"/>
          <p:nvPr/>
        </p:nvSpPr>
        <p:spPr>
          <a:xfrm>
            <a:off x="1172165" y="2297803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848DCF2-9962-0F48-A9A7-11B8FAE3753A}"/>
              </a:ext>
            </a:extLst>
          </p:cNvPr>
          <p:cNvSpPr txBox="1"/>
          <p:nvPr/>
        </p:nvSpPr>
        <p:spPr>
          <a:xfrm>
            <a:off x="1712054" y="2697913"/>
            <a:ext cx="4976090" cy="284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baterías para los sistemas de los aeropuertos de la Regional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actividades orientadas a simulacros enfocados a la seguridad operacional y seguridad aeroportuaria Regional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$ 22.000.000 </a:t>
            </a:r>
          </a:p>
          <a:p>
            <a:pPr lvl="0"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el mantenimiento preventivo y correctivo de los vehículos adscritos a la Dirección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egional 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ccidente (por lotes)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.000.000 </a:t>
            </a:r>
            <a:endParaRPr lang="es-CO" sz="1200" b="1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AE5F25-A4B1-B74D-9267-7F786693F216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1C342-C42B-B147-9D00-DF34B71C062F}"/>
              </a:ext>
            </a:extLst>
          </p:cNvPr>
          <p:cNvSpPr txBox="1"/>
          <p:nvPr/>
        </p:nvSpPr>
        <p:spPr>
          <a:xfrm>
            <a:off x="1166070" y="1370760"/>
            <a:ext cx="4747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kern="10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s-CO" sz="2000" b="1" kern="10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piales</a:t>
            </a:r>
            <a:r>
              <a:rPr lang="es-CO" sz="2000" b="1" kern="100" dirty="0"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s-CO" sz="2000" b="1" kern="10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eropuerto </a:t>
            </a:r>
            <a:r>
              <a:rPr lang="es-CO" sz="2000" b="1" kern="10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s-CO" sz="2000" b="1" kern="10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 </a:t>
            </a:r>
            <a:r>
              <a:rPr lang="es-CO" sz="2000" b="1" kern="10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s-CO" sz="2000" b="1" kern="100" dirty="0"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uis</a:t>
            </a:r>
            <a:endParaRPr lang="es-ES" sz="2000" b="1" dirty="0">
              <a:latin typeface="Montserrat" pitchFamily="2" charset="77"/>
            </a:endParaRPr>
          </a:p>
        </p:txBody>
      </p:sp>
      <p:pic>
        <p:nvPicPr>
          <p:cNvPr id="11" name="Gráfico 10" descr="Eye con relleno sólido">
            <a:extLst>
              <a:ext uri="{FF2B5EF4-FFF2-40B4-BE49-F238E27FC236}">
                <a16:creationId xmlns:a16="http://schemas.microsoft.com/office/drawing/2014/main" id="{0E835FF6-55F5-4E46-9C93-B21698620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865" y="2909128"/>
            <a:ext cx="307129" cy="307129"/>
          </a:xfrm>
          <a:prstGeom prst="rect">
            <a:avLst/>
          </a:prstGeom>
        </p:spPr>
      </p:pic>
      <p:pic>
        <p:nvPicPr>
          <p:cNvPr id="19" name="Gráfico 18" descr="Battery charging con relleno sólido">
            <a:extLst>
              <a:ext uri="{FF2B5EF4-FFF2-40B4-BE49-F238E27FC236}">
                <a16:creationId xmlns:a16="http://schemas.microsoft.com/office/drawing/2014/main" id="{FC9C7E8D-C8B3-D748-8011-D392761C5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865" y="3551944"/>
            <a:ext cx="307129" cy="307129"/>
          </a:xfrm>
          <a:prstGeom prst="rect">
            <a:avLst/>
          </a:prstGeom>
        </p:spPr>
      </p:pic>
      <p:pic>
        <p:nvPicPr>
          <p:cNvPr id="23" name="Gráfico 22" descr="Shield Tick con relleno sólido">
            <a:extLst>
              <a:ext uri="{FF2B5EF4-FFF2-40B4-BE49-F238E27FC236}">
                <a16:creationId xmlns:a16="http://schemas.microsoft.com/office/drawing/2014/main" id="{410B3E8D-A347-8C4E-9125-C37D2BFFC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865" y="4201756"/>
            <a:ext cx="307129" cy="307129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6BA1A07F-FE19-5B47-B66F-2207649995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6573"/>
          <a:stretch/>
        </p:blipFill>
        <p:spPr>
          <a:xfrm>
            <a:off x="7228033" y="2697914"/>
            <a:ext cx="4457690" cy="2847638"/>
          </a:xfrm>
          <a:prstGeom prst="rect">
            <a:avLst/>
          </a:prstGeom>
        </p:spPr>
      </p:pic>
      <p:pic>
        <p:nvPicPr>
          <p:cNvPr id="3" name="Gráfico 2" descr="Car Mechanic con relleno sólido">
            <a:extLst>
              <a:ext uri="{FF2B5EF4-FFF2-40B4-BE49-F238E27FC236}">
                <a16:creationId xmlns:a16="http://schemas.microsoft.com/office/drawing/2014/main" id="{6BB25762-3EF2-3949-A1FF-C4006D83EA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8865" y="5008236"/>
            <a:ext cx="307129" cy="3071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3F73B5-08F3-9848-B78F-E5DBA42B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6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44ACBA7E-DD2E-914A-9755-BBF0C7642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3FE7719-1AA5-9743-A362-8A249E1B1E68}"/>
              </a:ext>
            </a:extLst>
          </p:cNvPr>
          <p:cNvSpPr txBox="1"/>
          <p:nvPr/>
        </p:nvSpPr>
        <p:spPr>
          <a:xfrm>
            <a:off x="1172165" y="2104970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Mayo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848DCF2-9962-0F48-A9A7-11B8FAE3753A}"/>
              </a:ext>
            </a:extLst>
          </p:cNvPr>
          <p:cNvSpPr txBox="1"/>
          <p:nvPr/>
        </p:nvSpPr>
        <p:spPr>
          <a:xfrm>
            <a:off x="1712054" y="2505080"/>
            <a:ext cx="4976090" cy="363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Mantener la infraestructura aeroportuaria de edificaciones lado tierra del Aeropuerto Alfonso Bonilla Aragón </a:t>
            </a:r>
          </a:p>
          <a:p>
            <a:pPr algn="just">
              <a:lnSpc>
                <a:spcPct val="107000"/>
              </a:lnSpc>
            </a:pP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$ 478.645.022 </a:t>
            </a:r>
          </a:p>
          <a:p>
            <a:pPr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diademas biaurales/monoaurales alámbricas e inalámbricas con supresión de ruido, incluye </a:t>
            </a:r>
            <a:r>
              <a:rPr lang="es-CO" sz="1200" kern="0" dirty="0" err="1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ptt</a:t>
            </a: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la Regional Occidente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$ 150.000.000 </a:t>
            </a:r>
          </a:p>
          <a:p>
            <a:pPr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bolsa de repuestos y accesorios para el mantenimiento de los sistemas de ayudas visuales de los aeropuertos de la Regional Occidente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Adquirir baterías para los sistemas de los aeropuertos de la Regional Occidente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$ 40.000.000 </a:t>
            </a:r>
          </a:p>
          <a:p>
            <a:pPr algn="just"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Prestar servicios médicos ocupacionales a los servidores públicos de la Regional Occidente de la Aerocivil                         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$ 123.000.000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CAE5F25-A4B1-B74D-9267-7F786693F216}"/>
              </a:ext>
            </a:extLst>
          </p:cNvPr>
          <p:cNvSpPr txBox="1"/>
          <p:nvPr/>
        </p:nvSpPr>
        <p:spPr>
          <a:xfrm>
            <a:off x="1166070" y="582643"/>
            <a:ext cx="227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Montserrat" pitchFamily="2" charset="77"/>
              </a:rPr>
              <a:t>Regional Occidente</a:t>
            </a:r>
          </a:p>
        </p:txBody>
      </p:sp>
      <p:pic>
        <p:nvPicPr>
          <p:cNvPr id="19" name="Gráfico 18" descr="Battery charging con relleno sólido">
            <a:extLst>
              <a:ext uri="{FF2B5EF4-FFF2-40B4-BE49-F238E27FC236}">
                <a16:creationId xmlns:a16="http://schemas.microsoft.com/office/drawing/2014/main" id="{FC9C7E8D-C8B3-D748-8011-D392761C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865" y="4953533"/>
            <a:ext cx="307129" cy="30712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2D1EA8C5-0BB3-C946-BD26-53D7C5E84C5D}"/>
              </a:ext>
            </a:extLst>
          </p:cNvPr>
          <p:cNvSpPr txBox="1"/>
          <p:nvPr/>
        </p:nvSpPr>
        <p:spPr>
          <a:xfrm>
            <a:off x="1166069" y="1262137"/>
            <a:ext cx="5150063" cy="73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Palmira</a:t>
            </a:r>
            <a:r>
              <a:rPr lang="es-CO" sz="2000" b="1" kern="100" dirty="0"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eropuerto Internacional Alfonso Bonilla Aragón</a:t>
            </a:r>
            <a:endParaRPr lang="es-ES" sz="2000" b="1" dirty="0">
              <a:latin typeface="Montserrat" pitchFamily="2" charset="77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AC4A5223-CA55-1443-A322-2A37AF72C94B}"/>
              </a:ext>
            </a:extLst>
          </p:cNvPr>
          <p:cNvSpPr txBox="1"/>
          <p:nvPr/>
        </p:nvSpPr>
        <p:spPr>
          <a:xfrm>
            <a:off x="7124873" y="2104970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BA1A07F-FE19-5B47-B66F-220764999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8512" y="3628140"/>
            <a:ext cx="3618467" cy="2401762"/>
          </a:xfrm>
          <a:prstGeom prst="rect">
            <a:avLst/>
          </a:prstGeom>
        </p:spPr>
      </p:pic>
      <p:pic>
        <p:nvPicPr>
          <p:cNvPr id="3" name="Gráfico 2" descr="Deaf con relleno sólido">
            <a:extLst>
              <a:ext uri="{FF2B5EF4-FFF2-40B4-BE49-F238E27FC236}">
                <a16:creationId xmlns:a16="http://schemas.microsoft.com/office/drawing/2014/main" id="{1EAC679D-0CFC-B24C-9F17-936F675DC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3723" y="3491232"/>
            <a:ext cx="337411" cy="337411"/>
          </a:xfrm>
          <a:prstGeom prst="rect">
            <a:avLst/>
          </a:prstGeom>
        </p:spPr>
      </p:pic>
      <p:pic>
        <p:nvPicPr>
          <p:cNvPr id="6" name="Gráfico 5" descr="Eye con relleno sólido">
            <a:extLst>
              <a:ext uri="{FF2B5EF4-FFF2-40B4-BE49-F238E27FC236}">
                <a16:creationId xmlns:a16="http://schemas.microsoft.com/office/drawing/2014/main" id="{8AC29BA2-4D9A-4144-B20A-5D808191A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3723" y="4252881"/>
            <a:ext cx="337411" cy="337411"/>
          </a:xfrm>
          <a:prstGeom prst="rect">
            <a:avLst/>
          </a:prstGeom>
        </p:spPr>
      </p:pic>
      <p:pic>
        <p:nvPicPr>
          <p:cNvPr id="10" name="Gráfico 9" descr="Modern architecture con relleno sólido">
            <a:extLst>
              <a:ext uri="{FF2B5EF4-FFF2-40B4-BE49-F238E27FC236}">
                <a16:creationId xmlns:a16="http://schemas.microsoft.com/office/drawing/2014/main" id="{79ED5939-893E-5F4A-AC1B-5C752A28A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4743" y="2694309"/>
            <a:ext cx="337411" cy="337411"/>
          </a:xfrm>
          <a:prstGeom prst="rect">
            <a:avLst/>
          </a:prstGeom>
        </p:spPr>
      </p:pic>
      <p:pic>
        <p:nvPicPr>
          <p:cNvPr id="22" name="Gráfico 21" descr="Eye con relleno sólido">
            <a:extLst>
              <a:ext uri="{FF2B5EF4-FFF2-40B4-BE49-F238E27FC236}">
                <a16:creationId xmlns:a16="http://schemas.microsoft.com/office/drawing/2014/main" id="{27D97731-613D-044E-93EE-12FC1B901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8043" y="2729198"/>
            <a:ext cx="337411" cy="337411"/>
          </a:xfrm>
          <a:prstGeom prst="rect">
            <a:avLst/>
          </a:prstGeom>
        </p:spPr>
      </p:pic>
      <p:pic>
        <p:nvPicPr>
          <p:cNvPr id="13" name="Gráfico 12" descr="Medical con relleno sólido">
            <a:extLst>
              <a:ext uri="{FF2B5EF4-FFF2-40B4-BE49-F238E27FC236}">
                <a16:creationId xmlns:a16="http://schemas.microsoft.com/office/drawing/2014/main" id="{46BDAA68-9C56-A142-9D3F-C4D23E9221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7960" y="5595863"/>
            <a:ext cx="328936" cy="328936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E096F2FA-3D2B-6F49-AE59-37231319E91D}"/>
              </a:ext>
            </a:extLst>
          </p:cNvPr>
          <p:cNvSpPr txBox="1"/>
          <p:nvPr/>
        </p:nvSpPr>
        <p:spPr>
          <a:xfrm>
            <a:off x="7527698" y="2497542"/>
            <a:ext cx="3679762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Realizar mantenimiento incluye repuestos a los sistemas de identificación biométrica terminales de datos y sistemas complementarios de Cali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$ 50.000.000 </a:t>
            </a: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39657F8-C59C-8A46-B4FD-6B26B57D5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05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ctivo de imagen" ma:contentTypeID="0x0101009148F5A04DDD49CBA7127AADA5FB792B00AADE34325A8B49CDA8BB4DB53328F214002A666AF88BA14C47ACECDB46833B153F" ma:contentTypeVersion="1" ma:contentTypeDescription="Cargar una imagen." ma:contentTypeScope="" ma:versionID="532ff2aa01598bcf9328e82f019f331c">
  <xsd:schema xmlns:xsd="http://www.w3.org/2001/XMLSchema" xmlns:xs="http://www.w3.org/2001/XMLSchema" xmlns:p="http://schemas.microsoft.com/office/2006/metadata/properties" xmlns:ns1="http://schemas.microsoft.com/sharepoint/v3" xmlns:ns2="949421DA-9409-419F-A8EA-6F0AC9107959" xmlns:ns3="http://schemas.microsoft.com/sharepoint/v3/fields" targetNamespace="http://schemas.microsoft.com/office/2006/metadata/properties" ma:root="true" ma:fieldsID="aa57fd45bb83fd3fa2ee293921eeef86" ns1:_="" ns2:_="" ns3:_="">
    <xsd:import namespace="http://schemas.microsoft.com/sharepoint/v3"/>
    <xsd:import namespace="949421DA-9409-419F-A8EA-6F0AC9107959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Dirección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Tipo de archivo" ma:hidden="true" ma:internalName="File_x0020_Type" ma:readOnly="true">
      <xsd:simpleType>
        <xsd:restriction base="dms:Text"/>
      </xsd:simpleType>
    </xsd:element>
    <xsd:element name="HTML_x0020_File_x0020_Type" ma:index="10" nillable="true" ma:displayName="Tipo de archivo HTML" ma:hidden="true" ma:internalName="HTML_x0020_File_x0020_Type" ma:readOnly="true">
      <xsd:simpleType>
        <xsd:restriction base="dms:Text"/>
      </xsd:simpleType>
    </xsd:element>
    <xsd:element name="FSObjType" ma:index="11" nillable="true" ma:displayName="Tipo de elemento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421DA-9409-419F-A8EA-6F0AC9107959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La miniatura ya existe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La vista previa ya existe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Ancho" ma:internalName="ImageWidth" ma:readOnly="true">
      <xsd:simpleType>
        <xsd:restriction base="dms:Unknown"/>
      </xsd:simpleType>
    </xsd:element>
    <xsd:element name="ImageHeight" ma:index="22" nillable="true" ma:displayName="Alto" ma:internalName="ImageHeight" ma:readOnly="true">
      <xsd:simpleType>
        <xsd:restriction base="dms:Unknown"/>
      </xsd:simpleType>
    </xsd:element>
    <xsd:element name="ImageCreateDate" ma:index="25" nillable="true" ma:displayName="Fecha de captura de la imag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or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 ma:index="23" ma:displayName="Comentarios"/>
        <xsd:element name="keywords" minOccurs="0" maxOccurs="1" type="xsd:string" ma:index="14" ma:displayName="Palabras clave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949421DA-9409-419F-A8EA-6F0AC9107959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D0404CAA-5387-4163-8704-B9572D593F73}"/>
</file>

<file path=customXml/itemProps2.xml><?xml version="1.0" encoding="utf-8"?>
<ds:datastoreItem xmlns:ds="http://schemas.openxmlformats.org/officeDocument/2006/customXml" ds:itemID="{96C5E8BC-D0FA-4E91-BAB8-4476E6F4B32F}"/>
</file>

<file path=customXml/itemProps3.xml><?xml version="1.0" encoding="utf-8"?>
<ds:datastoreItem xmlns:ds="http://schemas.openxmlformats.org/officeDocument/2006/customXml" ds:itemID="{920E53EF-EBF9-4D75-8EA8-DFF885650090}"/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1305</Words>
  <Application>Microsoft Office PowerPoint</Application>
  <PresentationFormat>Panorámica</PresentationFormat>
  <Paragraphs>175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Arial Nova</vt:lpstr>
      <vt:lpstr>Calibri</vt:lpstr>
      <vt:lpstr>Calibri Light</vt:lpstr>
      <vt:lpstr>Montserrat</vt:lpstr>
      <vt:lpstr>Symbol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eduardo cetina pineda</dc:creator>
  <cp:keywords/>
  <dc:description/>
  <cp:lastModifiedBy>Gloria Amparo Montealegre Ibañez</cp:lastModifiedBy>
  <cp:revision>62</cp:revision>
  <dcterms:created xsi:type="dcterms:W3CDTF">2022-08-21T22:49:05Z</dcterms:created>
  <dcterms:modified xsi:type="dcterms:W3CDTF">2023-05-12T20:39:36Z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0x0101009148F5A04DDD49CBA7127AADA5FB792B00AADE34325A8B49CDA8BB4DB53328F214002A666AF88BA14C47ACECDB46833B153F</vt:lpwstr>
  </property>
</Properties>
</file>