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96" r:id="rId5"/>
    <p:sldId id="428" r:id="rId6"/>
    <p:sldId id="429" r:id="rId7"/>
    <p:sldId id="398" r:id="rId8"/>
    <p:sldId id="400" r:id="rId9"/>
    <p:sldId id="432" r:id="rId10"/>
    <p:sldId id="427" r:id="rId11"/>
    <p:sldId id="401" r:id="rId12"/>
    <p:sldId id="426" r:id="rId13"/>
    <p:sldId id="403" r:id="rId14"/>
    <p:sldId id="405" r:id="rId15"/>
    <p:sldId id="425" r:id="rId16"/>
    <p:sldId id="406" r:id="rId17"/>
    <p:sldId id="407" r:id="rId18"/>
    <p:sldId id="408" r:id="rId19"/>
    <p:sldId id="410" r:id="rId20"/>
    <p:sldId id="424" r:id="rId21"/>
    <p:sldId id="430" r:id="rId22"/>
    <p:sldId id="411" r:id="rId23"/>
    <p:sldId id="413" r:id="rId24"/>
    <p:sldId id="433" r:id="rId25"/>
    <p:sldId id="423" r:id="rId26"/>
    <p:sldId id="434" r:id="rId27"/>
    <p:sldId id="414" r:id="rId28"/>
    <p:sldId id="416" r:id="rId29"/>
    <p:sldId id="422" r:id="rId30"/>
    <p:sldId id="431" r:id="rId31"/>
    <p:sldId id="420" r:id="rId32"/>
    <p:sldId id="418" r:id="rId33"/>
    <p:sldId id="419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2FF"/>
    <a:srgbClr val="85E8FF"/>
    <a:srgbClr val="FFD1E9"/>
    <a:srgbClr val="FFB9DE"/>
    <a:srgbClr val="7395D3"/>
    <a:srgbClr val="37D9FF"/>
    <a:srgbClr val="BDD3FF"/>
    <a:srgbClr val="A7C4FF"/>
    <a:srgbClr val="79A6FF"/>
    <a:srgbClr val="FFA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50" d="100"/>
          <a:sy n="50" d="100"/>
        </p:scale>
        <p:origin x="145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5A343-120A-4574-A75F-10522E36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84E19E-1B79-4041-B65B-AA10C49C0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34547-5526-413A-A7D6-66C064F1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60937-B063-422E-A939-A83DCBEF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072F5-10DA-45D8-9640-7DB9DB00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7213-FD31-4E63-97F8-BEFF5D35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B41E2-C357-4246-9FF4-ADA969FE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43553-E7F7-4BD0-8A5F-AF9C2731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5DBE6-6EA5-4A10-A745-C939EC2C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74F92-4D7B-4D52-8726-E5254182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13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9C4C98-EEBB-48F0-8E33-018775DAA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891B45-E2A2-4A0D-9706-E84942A1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803EB-C676-40FB-9839-ED5C173E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0AEBF-90A3-40FD-9818-88B3D7D4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2A516-99BF-4341-903C-5B925922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7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9785B-51E7-42FD-A14C-65F50B49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D78BF-856C-48D3-88E8-5DBFA152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5993EB-1F20-431F-A11E-4987B271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A671A-6D51-4CF3-83BA-012AFECC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A48A4-DDDE-4670-8645-13A7C51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7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C4558-4C0A-4362-A1E9-2C9359E1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F7848-DB17-4D9B-846C-225A6BE1C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0502F-FA74-49B3-82E4-BD3716D0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6C68D-464F-4EC5-A418-37EF37AD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AFC98-3A05-4D9A-8C55-D2AB5668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6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F0878-6647-49D2-B12C-EA936749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9278E-E8DB-497B-85CD-45DE9FD2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AC47EE-A576-4DF8-B54F-1AA25B1A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A9E3D4-70AB-41F6-B693-C41AF53F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590A85-6499-49D3-A21A-F79A1125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FC64CA-51E4-4421-B2D7-FB6E3781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9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38D2-5B31-4F9A-8F24-17B8F4C4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D6500-E3DE-4C48-A914-D909443F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8A714-F59D-4078-9152-230880C4D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4A4E1D-A6AA-4C68-A7A8-49EEE5502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D366BA-E282-42C8-8D03-2F2BACD8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D1FF31-2189-4042-ABC4-810CDA0D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3C23CF-C03C-4CC5-84DB-FD4111A8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323C66-540C-4860-8194-7A19FB56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0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4D595-A446-4A78-A346-43BFD029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5249B7-3479-4A74-AA5C-DE91E616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DBA5A1-325D-44F7-8152-26B4CD0B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E10EA-74BB-40EB-BEFF-FCF60A85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762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7DE860-4AF6-4D2C-B09D-66F3FE4A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4A4EC3-7BC5-4C36-A69B-32C6DE6D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EC28EE-93CC-4799-A0E2-9B45B71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3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60459-A67C-4319-AFC0-322A23D6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E73A5-5B1A-4423-8D80-BBFD8277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D615F-AAA3-4F70-98BD-2F9D2C8F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7E3351-D441-4B35-954B-352AA6CE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6263E-AA4B-447B-97D6-A6E1B96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EBCD87-FB76-49F7-9A28-A1FF6779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08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55B44-8496-40AE-9653-42F7E7B9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D0F90F-BE58-465F-9B5A-935ECC19B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12A2B0-43B5-422C-AA79-FB041C5F9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09CE3-B32F-4152-B805-435423FB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0561D-4962-48B3-AEE5-24A216D4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6B9A7-F04B-400D-8258-0310DE85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3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7D7C27-1A5E-424D-9230-C013DFB5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68A013-1D31-4BC0-8147-8C6829BD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1DFE5-1161-4692-B180-744E03981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6E79-B5CA-4EE5-8ED0-0EB566ED7019}" type="datetimeFigureOut">
              <a:rPr lang="es-CO" smtClean="0"/>
              <a:t>25/05/2022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17B7B-726E-4339-898D-146DDC72E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79E2F-D368-40BD-A5EC-45204E29E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0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5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574549" y="956509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CD412E64-B051-CE43-96D6-EC472DA3A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54732"/>
              </p:ext>
            </p:extLst>
          </p:nvPr>
        </p:nvGraphicFramePr>
        <p:xfrm>
          <a:off x="1357984" y="1752602"/>
          <a:ext cx="9909151" cy="4538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883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10321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23400C1035 Adquirir instalar y poner en funcionamiento sistemas de aires acondicionados  para los aeropuertos y las estaciones aeronáuticas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18643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23400C1036 Realizar el mantenimiento preventivo y correctivo de los vehículos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6857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23400C1040 Adquirir e instalar baterías estacionarias para estaciones aeronáuticas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4864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23400C1041 Adquirir equipos y elementos para los sistemas de ayudas visuales de la Regional Noroccidente.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97711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23400C1048 Adquirir e instalar de sistemas de respaldo UPS, para EOH UPS dual de 20KVA, Quibdó 15KVA.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24838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23400C1054 Realizar el mantenimiento preventivo y correctivo de los grupos electrógenos, incluido repuestos, de las estaciones y aeropuertos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5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6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57990" y="1375609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33CD1871-CDA7-6A43-A123-4E1BBC8AB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90233"/>
              </p:ext>
            </p:extLst>
          </p:nvPr>
        </p:nvGraphicFramePr>
        <p:xfrm>
          <a:off x="1357990" y="2291857"/>
          <a:ext cx="9855443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2895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38549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810235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23400C1055 </a:t>
                      </a:r>
                      <a:r>
                        <a:rPr lang="es-ES" sz="17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Adquisición</a:t>
                      </a: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mantenimiento preventivo de los sistemas de puesta a tierra y SIPRA de las estaciones aeronáuticas y aeropuertos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07848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23400C1494 Adquirir los elementos de protección personal para los funcionarios de los aeropuertos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$89.227.000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43325"/>
                  </a:ext>
                </a:extLst>
              </a:tr>
              <a:tr h="3269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23400C1498 Adquisición de equipos para el gimnasio del Aeropuerto de Rionegro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03715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23400C1499 Adquirir los equipos y elementos para la brigada de emergencias y los botiquines de la Regional Noroccidente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$25.317.152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96995"/>
                  </a:ext>
                </a:extLst>
              </a:tr>
              <a:tr h="7314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23400C1501 Realizar mantenimiento preventivo y correctivo a los equipos del gimnasio, equipos médicos y de medición   en el aeropuerto José María Córdova de Rionegro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2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3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662244" y="1566675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83D3FCB4-C89A-CEAA-E75B-0490FF3FD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15644"/>
              </p:ext>
            </p:extLst>
          </p:nvPr>
        </p:nvGraphicFramePr>
        <p:xfrm>
          <a:off x="1279617" y="2645735"/>
          <a:ext cx="963276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7082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3568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23400C1049 Realizar la adquisición de herramientas y equipos para el mantenimiento preventivo de los sistemas CNS/MET de la Regional Noroccidente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$126.200.000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23400C1050 Adquirir materiales consumibles para atender las necesidades rutinarias de los sistemas energía y ayudas visuales de la Regional Noroccidente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7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09939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Nororiente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72565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0070C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64805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$1.551.000.000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B4A044D1-0D9B-F54B-B396-44CAE0345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76463"/>
              </p:ext>
            </p:extLst>
          </p:nvPr>
        </p:nvGraphicFramePr>
        <p:xfrm>
          <a:off x="1793196" y="4468597"/>
          <a:ext cx="8529405" cy="110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57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95063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1855766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$1.440.000.000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7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9" y="1715591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D58BF6F9-63B3-67E6-FF5A-404238EA3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71493"/>
              </p:ext>
            </p:extLst>
          </p:nvPr>
        </p:nvGraphicFramePr>
        <p:xfrm>
          <a:off x="1454828" y="2755284"/>
          <a:ext cx="9282343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800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0433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23300C1072 Realizar el servicio de fumigación contra diferentes vectores y plagas en aeropuertos adscritos a la </a:t>
                      </a:r>
                      <a:r>
                        <a:rPr lang="es-E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Nororiente</a:t>
                      </a:r>
                      <a:endParaRPr lang="es-CO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23300C1113 Adquirir sistema de monitoreo para los equipos de navegación en torres de control de la Regional Nororiente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750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23300C1490 Adquirir, integrar y poner en marcha sistemas de sincronismo para red de multiplexores en la Regional Nororiente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2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415994" y="144263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D91D11A9-8B3B-1A41-B42F-22E117C54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19803"/>
              </p:ext>
            </p:extLst>
          </p:nvPr>
        </p:nvGraphicFramePr>
        <p:xfrm>
          <a:off x="1460409" y="2489284"/>
          <a:ext cx="927118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603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7514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23300C1115 Adquirir pantallas para APP Y TWR de control en el Aeropuerto Palonegro de Bucaramanga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23300C1117 Instalar red de fibra óptica para los equipos de navegación y meteorología en la pista del Aeropuerto Palonegro de Bucaramanga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23300C1118 Adquirir repuestos para los sistemas de navegación de los aeropuertos de la Regional Nororiente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0294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23300C1119 Adquirir repuestos para los sistemas de comunicaciones de los aeropuertos de la Regional Nororiente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7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33498" y="1661045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D731994-4A5C-9546-9DC5-82E379261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44134"/>
              </p:ext>
            </p:extLst>
          </p:nvPr>
        </p:nvGraphicFramePr>
        <p:xfrm>
          <a:off x="1463039" y="2513585"/>
          <a:ext cx="978408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1778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9230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23300C1120 Adquirir repuestos para los sistemas de vigilancia de los aeropuertos de la Regional Nororiente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23300C1123 Instalar red de fibra óptica para los equipos de navegación y meteorología en la pista del Aeropuerto de Arauca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23300C1124 Instalar red de fibra óptica para los equipos de navegación y meteorología en la pista del Aeropuerto de Barrancabermeja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0294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23300C1559 Adquirir e instalar sistema remoto para control de los circuitos de ayudas visuales del Aeropuerto de Arauca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45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41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09939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Norte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72565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92D05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64805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$1.956.367.631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7645FED-3388-6D4F-B1D1-32A6A35B5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27161"/>
              </p:ext>
            </p:extLst>
          </p:nvPr>
        </p:nvGraphicFramePr>
        <p:xfrm>
          <a:off x="1087772" y="4333685"/>
          <a:ext cx="10016455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92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31706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382473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$175.100.000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$1.451.267.631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05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5658F-2616-0C48-BCCF-9ACF2027B9C0}"/>
              </a:ext>
            </a:extLst>
          </p:cNvPr>
          <p:cNvSpPr txBox="1"/>
          <p:nvPr/>
        </p:nvSpPr>
        <p:spPr>
          <a:xfrm>
            <a:off x="1203957" y="107315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AF1962-FE8F-5048-B152-56C6C5D1EA53}"/>
              </a:ext>
            </a:extLst>
          </p:cNvPr>
          <p:cNvSpPr txBox="1"/>
          <p:nvPr/>
        </p:nvSpPr>
        <p:spPr>
          <a:xfrm>
            <a:off x="1592952" y="3193627"/>
            <a:ext cx="90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1E847A8E-A878-8848-B34B-C263B381B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27021"/>
              </p:ext>
            </p:extLst>
          </p:nvPr>
        </p:nvGraphicFramePr>
        <p:xfrm>
          <a:off x="1592952" y="1846914"/>
          <a:ext cx="9006092" cy="1000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941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46681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91146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23200C1417 Atender el programa integral de bienestar social de la Aeronáutica Civil Regional Norte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$175.100.000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4A630708-1F11-F244-8C40-12957F02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19609"/>
              </p:ext>
            </p:extLst>
          </p:nvPr>
        </p:nvGraphicFramePr>
        <p:xfrm>
          <a:off x="1592952" y="4062814"/>
          <a:ext cx="9006091" cy="210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395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6213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9631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23200C1470 Realizar la poda técnica de arboles que son obstáculo visual de aeropuertos San Andrés, Providencia, Plato y Banco, incluye gestión y tramite de permisos ante las respectivas autoridades ambientales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9720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23200C1471 Realizar mantenimiento de la vía de acceso interna al cuarto de plantas del Aeropuerto de Magangué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5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4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08811" y="135637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BF9FC8F6-980A-424C-D454-4017A6F41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23352"/>
              </p:ext>
            </p:extLst>
          </p:nvPr>
        </p:nvGraphicFramePr>
        <p:xfrm>
          <a:off x="1099108" y="2224222"/>
          <a:ext cx="9993783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2245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57153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23200C1472 Adquirir aceites y lubricantes destinado a los grupos electrógenos y sistemas electromecánicos de la Regional Norte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23200C1473 Adquirir materiales para la iluminación existentes en la TVEC para las áreas, estaciones y aeropuertos de la Regional Norte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23200C1474 Adquirir materiales para la iluminación no incluidos en TVEC, para las estaciones y aeropuertos de la Regional Norte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23200C1475 Adquirir microcomponentes discretos para los sistemas de comunicaciones de la Regional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91957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23200C1478 Suministrar el combustible destinado a las maquinas de bomberos de los aeropuertos de Valledupar, Santa Marta, Riohacha, Tolú, Mompox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9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21931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Centro Sur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448685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C926BC0D-73EC-3A4B-BBFD-E4662594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40330"/>
              </p:ext>
            </p:extLst>
          </p:nvPr>
        </p:nvGraphicFramePr>
        <p:xfrm>
          <a:off x="1569494" y="4091718"/>
          <a:ext cx="8612716" cy="183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118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8295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048585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3691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$132.849.192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$2.058.000.000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por Subasta Inversa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51963"/>
            <a:ext cx="315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3.225.849.192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8" y="3257808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5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581527" y="361632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7AB0746-5D3F-CA45-A540-215F952E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78739"/>
              </p:ext>
            </p:extLst>
          </p:nvPr>
        </p:nvGraphicFramePr>
        <p:xfrm>
          <a:off x="1129091" y="4433998"/>
          <a:ext cx="9993783" cy="1702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780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3597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0096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2064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23200C1439 Realizar la construcción de las oficinas de AIM del Aeropuerto de Valledupar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$206.267.631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77228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23200C1453 Realizar el mantenimiento del cerramiento de la estación VOR ubicada en Sevillano - Ciénaga (MAG)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609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8CB0CF2-A0E4-C1F7-9EEE-F5522985C22E}"/>
              </a:ext>
            </a:extLst>
          </p:cNvPr>
          <p:cNvSpPr txBox="1"/>
          <p:nvPr/>
        </p:nvSpPr>
        <p:spPr>
          <a:xfrm>
            <a:off x="1338794" y="874801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96B8B756-28DE-B7E3-E110-D95404337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89031"/>
              </p:ext>
            </p:extLst>
          </p:nvPr>
        </p:nvGraphicFramePr>
        <p:xfrm>
          <a:off x="1129091" y="1806782"/>
          <a:ext cx="9993783" cy="123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875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5502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23200C1479 Adquirir productos y elementos para el mantenimiento y limpieza de máquinas de Bomberos de los Aeropuertos de San Andrés, Providencia, Santa Marta, Riohacha, Valledupar, Tolú y Mompox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3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0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38796" y="1261918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7AB0746-5D3F-CA45-A540-215F952E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37184"/>
              </p:ext>
            </p:extLst>
          </p:nvPr>
        </p:nvGraphicFramePr>
        <p:xfrm>
          <a:off x="791570" y="2180919"/>
          <a:ext cx="10878531" cy="36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352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1500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0096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23200C1457 Realizar la construcción de pozo de extracción de agua subterránea, tramite ambiental y clausura de un pozo y un aljibe del Aeropuerto de Aguachica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166478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23200C1467 Realizar el mantenimiento de la torre de control y garitas de vigilancia de los aeropuertos de Banco (MAG) y Magangué (BOL) por lotes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084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23200C1468 Realizar el mantenimiento del centro de acopio de residuos hospitalarios, adecuación y dotación de elementos de bodega RESPEL del Aeropuerto San Andrés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4216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23200C1469 Realizar la construcción de los canales de drenajes del Aeropuerto Mompox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  <a:tr h="4155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23200C1476 Realizar el mantenimiento de las oficinas administrativas del Aeropuerto Almirante Padilla de Riohacha y Las Brujas de Corozal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EE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09939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Occidente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2949809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72565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1847850" y="1928798"/>
            <a:ext cx="14061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EE007C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797795" y="2264805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$2.328.100.000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0576351E-E5A3-3440-904D-AB1ECC80E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12443"/>
              </p:ext>
            </p:extLst>
          </p:nvPr>
        </p:nvGraphicFramePr>
        <p:xfrm>
          <a:off x="1203960" y="4460984"/>
          <a:ext cx="978408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8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25939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327201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$969.100.000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$1.359.000.000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2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54084" y="1097790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38216"/>
              </p:ext>
            </p:extLst>
          </p:nvPr>
        </p:nvGraphicFramePr>
        <p:xfrm>
          <a:off x="1354084" y="1967042"/>
          <a:ext cx="10286578" cy="402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24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1932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23500C1227 Realizar el mantenimiento de las obras ambientales de las estaciones aeronáuticas Región Occidente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29780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23500C1231 Prestación de servicio de limpieza y conservación rutinaria​ a los elementos de los sistemas para el manejo de aguas ubicadas en las estaciones aeronáuticas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91310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23500C1234 Desarrollar programas de reforestación, control de erosión y las diferentes actividades que comprenden el control geotécnico aeroportuario Popayán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32837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23500C1241 Realizar el mantenimiento de zonas verdes, jardines y el manejo paisajístico en los aeropuertos de Buenaventura, Guapi y Tumaco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$97.000.000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2058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23500C1246 Efectuar el suministro de vales de combustible para los vehículos ubicados en las bases SEI Regional occidente.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9109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23500C1251 Adquirir elementos para simulacros SEI Regional Occidente 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87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7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54084" y="123717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36298"/>
              </p:ext>
            </p:extLst>
          </p:nvPr>
        </p:nvGraphicFramePr>
        <p:xfrm>
          <a:off x="1102835" y="2170252"/>
          <a:ext cx="10212865" cy="3930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529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3757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23500C1252 Realizar el mantenimiento y conservación de los sistemas de </a:t>
                      </a:r>
                      <a:r>
                        <a:rPr lang="es-E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radioayudas</a:t>
                      </a: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aeronáuticas de la Regional 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23500C1254 Realizar mantenimiento preventivo y correctivo de mástiles y/o antenas auto soportadas orientadas de los sistemas de comunicaciones de las estaciones de la Regional 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$96.100.000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23500C1255 Realizar el mantenimiento y/o actualización de los sistemas de energía solar y/o sistemas eléctricos de las estaciones aeronáuticas de la Regional 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23500C1257 Realizar mantenimiento recarga y reposición de extintores coordinación SEI Dirección Aeronáutica 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23500C1573 Adquirir elementos de protección personal para control y minimización de riesgos laborales a funcionarios de la Aeronáutica Civil - Regional Occidente y Aeropuertos que la conforman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1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4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42442" y="1528523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E965269C-55ED-B944-BBD7-63961854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03106"/>
              </p:ext>
            </p:extLst>
          </p:nvPr>
        </p:nvGraphicFramePr>
        <p:xfrm>
          <a:off x="1158899" y="2515999"/>
          <a:ext cx="9967623" cy="294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70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3092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8650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14345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23500C1242 Realizar el mantenimiento de zonas verdes, jardines y el manejo paisajístico en los aeropuertos de Pasto, Popayán, Ipiales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$176.000.000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50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23500C1247 Realizar mantenimientos a la infraestructura aeroportuaria  y complementaria en el Aeropuerto de Buenaventura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$134.000.000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23500C1248 Actualizar la red de microondas para el mejoramiento de las comunicaciones aeronáuticas de la Regional 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76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23500C1249 Adquirir baterías mediante bolsa agotable para los aeropuertos de la Regional 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$129.000.000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7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42441" y="1547573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E965269C-55ED-B944-BBD7-63961854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69856"/>
              </p:ext>
            </p:extLst>
          </p:nvPr>
        </p:nvGraphicFramePr>
        <p:xfrm>
          <a:off x="1181428" y="2729359"/>
          <a:ext cx="10106105" cy="2581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9748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5635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8650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23500C1250 realizar el mantenimiento y conservación de los sistemas de comunicaciones estaciones aeronáuticas de la Regional 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766525"/>
                  </a:ext>
                </a:extLst>
              </a:tr>
              <a:tr h="457985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23500C1253 Realizar la adquisición de equipos y sistemas necesarios de energía solar y comercial Región 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$252.000.000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6095"/>
                  </a:ext>
                </a:extLst>
              </a:tr>
              <a:tr h="713255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23500C1256 Adquirir e instalar señalizaciones y elementos necesarios para cumplir con los protocolos de bioseguridad en la prestación de los servicios aeroportuarios de la Regional 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$103.000.000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16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09939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oriente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2949809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72565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1921566" y="1941639"/>
            <a:ext cx="13895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00B0F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797795" y="2264805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$3.467.136.128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B35A76A1-B53F-4A4F-9640-D5CB0441E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83051"/>
              </p:ext>
            </p:extLst>
          </p:nvPr>
        </p:nvGraphicFramePr>
        <p:xfrm>
          <a:off x="1275683" y="4537356"/>
          <a:ext cx="9640633" cy="1226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055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5868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532896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49452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$1.137.661.128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279474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$2.329.475.000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5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7" y="1055283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1B25B42E-3493-E14E-E041-A49E6D2D6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09214"/>
              </p:ext>
            </p:extLst>
          </p:nvPr>
        </p:nvGraphicFramePr>
        <p:xfrm>
          <a:off x="953089" y="1763669"/>
          <a:ext cx="10285815" cy="4189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425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21561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23600C1148 Suministrar e instalar avisos y elementos de señalización de las diferentes áreas de los aeropuertos adscritos a la Regional Oriente.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$86.595.000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6826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23600C1163 Realizar las actividades requeridas para obtener el permiso de concesión de aguas subterráneas, ante las corporaciones autónomas (CDA y Corporinoquia) para el Aeropuerto Fabio Alberto León Bentley de Mitú y el Aeropuerto German Olano de Puerto Carreño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23600C1166 Suministrar elementos para las actividades operativas y administrativas y realizar el mantenimiento de vidrios, puertas, ventanas y cerraduras de los aeropuertos e instalaciones adscritas a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23600C1168 Estudios y diseños para la solución vial de la estación El Tigre adscrita a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23600C1171 Realizar la iluminación de la plataforma del Aeropuerto German Olano de Puerto Carreño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0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6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60" y="1211301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ADC95317-ED26-F145-BF19-5EC2D9287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20085"/>
              </p:ext>
            </p:extLst>
          </p:nvPr>
        </p:nvGraphicFramePr>
        <p:xfrm>
          <a:off x="1011654" y="2103492"/>
          <a:ext cx="10435392" cy="3771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416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7122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73287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23600A1172 Suministrar dotaciones a los servidores públicos de la Aeronáutica Civil Regional Oriente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03367"/>
                  </a:ext>
                </a:extLst>
              </a:tr>
              <a:tr h="5772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23600C1177 Realizar la poda y mantenimiento de los elementos arbóreos que se encuentran en las instalaciones del Aeropuerto Fabio León Bentley De Mitú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23600C1179 Instalar sistema para mejorar la iluminación de plataformas y de la entrada principal del Aeropuerto de Yopal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311710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23600C1182 Mantener y conservar los sistemas eléctricos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23600C1183 Suministrar equipos de prueba y medición para el mantenimiento de antenas y sistemas de comunicaciones en fibra óptica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23600C1187 Suministrar elementos y repuestos para el mantenimiento de luces de pista y mangaveletas de los aeropuertos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28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5658F-2616-0C48-BCCF-9ACF2027B9C0}"/>
              </a:ext>
            </a:extLst>
          </p:cNvPr>
          <p:cNvSpPr txBox="1"/>
          <p:nvPr/>
        </p:nvSpPr>
        <p:spPr>
          <a:xfrm>
            <a:off x="1203959" y="887565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2ED8FCF-17B9-2241-8B9F-726D1B5AC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30456"/>
              </p:ext>
            </p:extLst>
          </p:nvPr>
        </p:nvGraphicFramePr>
        <p:xfrm>
          <a:off x="1511051" y="1568490"/>
          <a:ext cx="946343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564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4778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43591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23100C0998 Diagnosticar, actualizar y realizar mantenimiento correctivo y preventivo de las UPS marca POWERSUN instaladas en el edificio NEAA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23100C1016 Realizar actividades de bienestar y desarrollo humano para empleados de La Regional Centro Sur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AF1962-FE8F-5048-B152-56C6C5D1EA53}"/>
              </a:ext>
            </a:extLst>
          </p:cNvPr>
          <p:cNvSpPr txBox="1"/>
          <p:nvPr/>
        </p:nvSpPr>
        <p:spPr>
          <a:xfrm>
            <a:off x="1592952" y="3397752"/>
            <a:ext cx="90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271E292C-770E-4741-A282-87D02DB4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2778"/>
              </p:ext>
            </p:extLst>
          </p:nvPr>
        </p:nvGraphicFramePr>
        <p:xfrm>
          <a:off x="1497496" y="3974581"/>
          <a:ext cx="9490543" cy="2242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985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1068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1328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431204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23100C0972 Prestar los servicios de acondicionamiento físico - gimnasia en el trabajo en las instalaciones de la Regional Centro Sur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$77.175.344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8880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23100C1017 Mantener los equipos de gimnasio ubicados en las instalaciones de la Regional Centro Sur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1429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23100C1018 Adquirir equipos para el desarrollo de las actividades de Seguridad y Salud en el Trabajo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$25.673.848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19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44326" y="1130088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ADC95317-ED26-F145-BF19-5EC2D9287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34646"/>
              </p:ext>
            </p:extLst>
          </p:nvPr>
        </p:nvGraphicFramePr>
        <p:xfrm>
          <a:off x="970543" y="1895052"/>
          <a:ext cx="10531645" cy="428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4957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8668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3811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797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23600C1188 Efectuar el mantenimiento preventivo y correctivo de los RACKS de telefonía y redes de los aeropuertos e instalaciones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06887"/>
                  </a:ext>
                </a:extLst>
              </a:tr>
              <a:tr h="4047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23600C1200 Atender el desarrollo y coordinación de las actividades de cierre de gestión vigencia 2022 y día de la familia para los servidores de la Regional Oriente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4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23600C1580 Prestar servicios médicos ocupacionales a los servidores públicos de la Aerocivil Dirección Regional Oriente y sus Aeropuertos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5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23600C1581 Adquirir equipos y elementos de confort para los gimnasios de la Regional Oriente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56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23600C1585 suministrar impresora, cabezas de impresoras y papel termosensible para la impresión de fajas de progreso de vuelo de los aeropuertos adscritos a la Regional Oriente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9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23600C1586 Suministro de insumos, materiales y repuestos para el mantenimiento de los sistemas eléctricos en los aeropuertos y estaciones aeronáuticas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$90.000.000</a:t>
                      </a:r>
                    </a:p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4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92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8" y="1223725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77FD78E8-22B3-58D6-EC68-40B8035E8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80629"/>
              </p:ext>
            </p:extLst>
          </p:nvPr>
        </p:nvGraphicFramePr>
        <p:xfrm>
          <a:off x="959293" y="2059678"/>
          <a:ext cx="10415254" cy="3672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3287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4196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0108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6381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23600C1154 Realizar rocería, limpieza de mallas y limpieza de canales de drenaje en el Aeropuerto de Yopal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$305.475.000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0156"/>
                  </a:ext>
                </a:extLst>
              </a:tr>
              <a:tr h="663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23600C1185 Mantener las edificaciones de torre de control, base SEI, caniles, casa de plantas y terminal del Aeropuerto Fabio León Bentley de Mitú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66381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23600C1186 Realizar adecuaciones para la accesibilidad e inclusión de los aeropuertos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23600C1190 Realizar rocería, limpieza de mallas y limpieza de canales de drenaje en el Aeropuerto Fabio León Bentley de Mitú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24691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23600C1191 Realizar rocería, limpieza de mallas y limpieza de canales del Aeropuerto de Hato Corozal adscrito a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8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4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25C23A9-1169-4C42-951F-C5399BFECA0F}"/>
              </a:ext>
            </a:extLst>
          </p:cNvPr>
          <p:cNvSpPr txBox="1"/>
          <p:nvPr/>
        </p:nvSpPr>
        <p:spPr>
          <a:xfrm>
            <a:off x="1203960" y="1223725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BF483B68-4A3F-0048-939D-3C8B76AAF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94356"/>
              </p:ext>
            </p:extLst>
          </p:nvPr>
        </p:nvGraphicFramePr>
        <p:xfrm>
          <a:off x="955343" y="2040186"/>
          <a:ext cx="10530804" cy="402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062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6018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B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23600C1192 Realizar adecuaciones para la instalación de salidas de emergencia y otros elementos de seguridad en las torres de control de los aeropuertos de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11061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23600C1193 Realizar rocería, limpieza de mallas y limpieza de canales en el Aeropuerto de Paz de Ariporo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29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23600C1194 Realizar rocería, limpieza de mallas y limpieza de canales de drenaje en el Aeropuerto Vanguardia de Villavicencio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17867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23600C1195 Realizar rocería, limpieza de mallas y limpieza de canales del Aeropuerto de San Martin adscrito a la Regional Oriente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0320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23600C1197 Suministrar reguladores para el control de luces de pista del Aeropuerto Vanguardia de Villavicencio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1138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algn="just"/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23600C1587 Suministrar e instalar torre </a:t>
                      </a:r>
                      <a:r>
                        <a:rPr lang="es-CO" sz="17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autosoportada</a:t>
                      </a: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mejorar la cobertura de las comunicaciones de la Regional Oriente  (incluye cerramiento y adecuaciones)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24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752F5D-B456-EB48-B60B-B21526D06224}"/>
              </a:ext>
            </a:extLst>
          </p:cNvPr>
          <p:cNvSpPr txBox="1"/>
          <p:nvPr/>
        </p:nvSpPr>
        <p:spPr>
          <a:xfrm>
            <a:off x="4154556" y="3013501"/>
            <a:ext cx="388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486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40847" y="1290760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D6FD4C34-B0FB-E9E2-05C0-52B818D2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4047"/>
              </p:ext>
            </p:extLst>
          </p:nvPr>
        </p:nvGraphicFramePr>
        <p:xfrm>
          <a:off x="1340847" y="2183960"/>
          <a:ext cx="1001268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104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85915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23100C0989 Mantener y rehabilitar terminal y obras complementarias del Aeropuerto Contador de Pitalito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4055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23100C0993 Mantener y rehabilitar la infraestructura lado tierra del Aeropuerto de Puerto Asís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722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23100C1001 Obtener los permisos de aprovechamiento forestal y ejecutar los planes de tala y poda de individuos arbóreos para los aeropuertos de Florencia, Ibagué, Neiva y edificio del CNA de la dirección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73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23100C1004 Mantener y rehabilitar la infraestructura de las estaciones radar Puerto Leguizamo - Leticia, que sirve al Aeropuerto de Leticia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$159.000.000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23100C1005 Suministrar combustible para los grupos electrógenos de aeropuertos y estaciones de difícil acceso de la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9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4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5A0E2378-4EFC-9D42-A5C8-5161DFC1E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59495"/>
              </p:ext>
            </p:extLst>
          </p:nvPr>
        </p:nvGraphicFramePr>
        <p:xfrm>
          <a:off x="1188720" y="2084518"/>
          <a:ext cx="1024128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246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38675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23100C1007 Realizar la construcción y adecuación de los centros de acopio de residuos sólidos para los aeropuertos de la Dirección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$149.000.000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8596"/>
                  </a:ext>
                </a:extLst>
              </a:tr>
              <a:tr h="538675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23100C1008 Adquirir, mantener y recargar los extintores portátiles de los aeropuertos y estaciones de la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$140.000.000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36779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23100C1009 Implementar los planes de gestión integral de residuos sólidos (PGIRS) de los aeropuertos adscritos a la Dirección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64161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23100C1013 Contratar servicios médicos en la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$130.000.000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90938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23100C1511 Mantener la pista del Aeropuerto José Celestino Mutis de Mariquita.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1029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23100C1512 Adquirir elementos de protección personal y de brigadas de emergencia para los funcionarios adscritos a la Regional Centro Sur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$130.000.000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405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0E331B0-548F-9316-DE71-5887E03D4842}"/>
              </a:ext>
            </a:extLst>
          </p:cNvPr>
          <p:cNvSpPr txBox="1"/>
          <p:nvPr/>
        </p:nvSpPr>
        <p:spPr>
          <a:xfrm>
            <a:off x="1357990" y="1241258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57990" y="1678603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por Subasta Inversa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46E63839-104A-F172-FD3F-1F4F63E18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83468"/>
              </p:ext>
            </p:extLst>
          </p:nvPr>
        </p:nvGraphicFramePr>
        <p:xfrm>
          <a:off x="1827928" y="2745573"/>
          <a:ext cx="8536144" cy="2260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532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1161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69479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770796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23100C0997 Adquirir sillas ergonómicas para el personal ATC de la Regional Centro Sur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10297"/>
                  </a:ext>
                </a:extLst>
              </a:tr>
              <a:tr h="1020492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23100C1003 Adquirir diademas biaurales/ monoaurales alámbricas en inalámbricas con supresión de ruido, incluye PTT para la Dirección Regional Centro Sur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$430.000.000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6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20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5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21931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Noroccidente 2022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294714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0052FF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51963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$1.986.794.584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267A0920-4F74-4845-B42A-E1CF6B7F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35632"/>
              </p:ext>
            </p:extLst>
          </p:nvPr>
        </p:nvGraphicFramePr>
        <p:xfrm>
          <a:off x="1323833" y="4201806"/>
          <a:ext cx="897507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556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3712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492386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$809.050.000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$906.544.584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$271.200.000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43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72454" y="1221948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5A32B3D7-2C5F-5F4F-50B6-83E03B3D2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0972"/>
              </p:ext>
            </p:extLst>
          </p:nvPr>
        </p:nvGraphicFramePr>
        <p:xfrm>
          <a:off x="1343526" y="2244132"/>
          <a:ext cx="9504947" cy="3563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649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49845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23400C0930 Adquirir repuestos de ADS-B marca INDRA para estaciones de Santa Elena y Aeropuerto de Montería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07134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23400C0931 Realizar mantenimiento de los  ascensores instalados en la torre de control del Aeropuerto Enrique Olaya Herrera de Medellín.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05472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23400C0932 Realizar mantenimiento de los ascensores instalados en la torre de control del Aeropuerto El Caraño de Quibdó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884652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23400C0933 Realizar mantenimiento de los ascensores instalados en la torre radar de Carepa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4118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23400C1038 Adquirir sistema de reloj para el sincronismo de los multiplexores RAD de la Regional Noroccidente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8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5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57990" y="1038816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5A32B3D7-2C5F-5F4F-50B6-83E03B3D2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52483"/>
              </p:ext>
            </p:extLst>
          </p:nvPr>
        </p:nvGraphicFramePr>
        <p:xfrm>
          <a:off x="1372454" y="1776665"/>
          <a:ext cx="9909151" cy="1582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201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3713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23400C1057 Adquirir radios VHF RODHE &amp; SCHWART primera fase para estaciones aeronáuticas de la Regional Noroccidente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999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23400C1503 Atender el programa integral de bienestar social de la Aeronáutica Civil Regional Noroccidente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$139.050.000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9FFC0B9-BB26-0ED9-4FA1-F6BAEFAA9793}"/>
              </a:ext>
            </a:extLst>
          </p:cNvPr>
          <p:cNvSpPr txBox="1"/>
          <p:nvPr/>
        </p:nvSpPr>
        <p:spPr>
          <a:xfrm>
            <a:off x="1372454" y="3639723"/>
            <a:ext cx="94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9E28A1-DF60-3F73-C581-91F970939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89893"/>
              </p:ext>
            </p:extLst>
          </p:nvPr>
        </p:nvGraphicFramePr>
        <p:xfrm>
          <a:off x="1372454" y="4203216"/>
          <a:ext cx="9909151" cy="2100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6346">
                  <a:extLst>
                    <a:ext uri="{9D8B030D-6E8A-4147-A177-3AD203B41FA5}">
                      <a16:colId xmlns:a16="http://schemas.microsoft.com/office/drawing/2014/main" val="4044769492"/>
                    </a:ext>
                  </a:extLst>
                </a:gridCol>
                <a:gridCol w="1832805">
                  <a:extLst>
                    <a:ext uri="{9D8B030D-6E8A-4147-A177-3AD203B41FA5}">
                      <a16:colId xmlns:a16="http://schemas.microsoft.com/office/drawing/2014/main" val="2681654791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48062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23400C1021 Realizar mantenimiento preventivo y correctivo de los aire acondicionados de los aeropuertos y las estaciones aeronáuticas de la Regional Noroccidente.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$80.000.000</a:t>
                      </a:r>
                    </a:p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94038"/>
                  </a:ext>
                </a:extLst>
              </a:tr>
              <a:tr h="411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23400C1022 Realizar mantenimiento y actualización de los sistemas de respaldo (UPS) instalados en los aeropuertos de Montería, Quibdó, Rionegro y las estaciones aeronáuticas de la Regional Noroccidente</a:t>
                      </a:r>
                      <a:endParaRPr lang="es-CO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7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344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2A666AF88BA14C47ACECDB46833B153F" ma:contentTypeVersion="1" ma:contentTypeDescription="Cargar una imagen." ma:contentTypeScope="" ma:versionID="532ff2aa01598bcf9328e82f019f331c">
  <xsd:schema xmlns:xsd="http://www.w3.org/2001/XMLSchema" xmlns:xs="http://www.w3.org/2001/XMLSchema" xmlns:p="http://schemas.microsoft.com/office/2006/metadata/properties" xmlns:ns1="http://schemas.microsoft.com/sharepoint/v3" xmlns:ns2="949421DA-9409-419F-A8EA-6F0AC9107959" xmlns:ns3="http://schemas.microsoft.com/sharepoint/v3/fields" targetNamespace="http://schemas.microsoft.com/office/2006/metadata/properties" ma:root="true" ma:fieldsID="aa57fd45bb83fd3fa2ee293921eeef86" ns1:_="" ns2:_="" ns3:_="">
    <xsd:import namespace="http://schemas.microsoft.com/sharepoint/v3"/>
    <xsd:import namespace="949421DA-9409-419F-A8EA-6F0AC910795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421DA-9409-419F-A8EA-6F0AC910795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49421DA-9409-419F-A8EA-6F0AC910795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55E5AC5-7B5F-47D5-A1DE-5A6BF8FF35E7}"/>
</file>

<file path=customXml/itemProps2.xml><?xml version="1.0" encoding="utf-8"?>
<ds:datastoreItem xmlns:ds="http://schemas.openxmlformats.org/officeDocument/2006/customXml" ds:itemID="{CF3B9F4C-E516-4A5C-A029-4C833D807B7A}"/>
</file>

<file path=customXml/itemProps3.xml><?xml version="1.0" encoding="utf-8"?>
<ds:datastoreItem xmlns:ds="http://schemas.openxmlformats.org/officeDocument/2006/customXml" ds:itemID="{C43BA8C4-319A-4518-B773-11D7EA49A54A}"/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2798</Words>
  <Application>Microsoft Office PowerPoint</Application>
  <PresentationFormat>Panorámica</PresentationFormat>
  <Paragraphs>420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FERIA TRANSPARENCIA REGIONALES</dc:title>
  <dc:creator/>
  <cp:keywords/>
  <dc:description/>
  <cp:lastModifiedBy>Jazai Yozu Higuera Fragozo</cp:lastModifiedBy>
  <cp:revision>65</cp:revision>
  <dcterms:created xsi:type="dcterms:W3CDTF">2020-03-02T15:39:34Z</dcterms:created>
  <dcterms:modified xsi:type="dcterms:W3CDTF">2022-05-26T01:13:01Z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0x0101009148F5A04DDD49CBA7127AADA5FB792B00AADE34325A8B49CDA8BB4DB53328F214002A666AF88BA14C47ACECDB46833B153F</vt:lpwstr>
  </property>
</Properties>
</file>