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70" r:id="rId3"/>
    <p:sldId id="2134804571" r:id="rId4"/>
    <p:sldId id="2134804572" r:id="rId5"/>
    <p:sldId id="2134804573" r:id="rId6"/>
    <p:sldId id="2134804574" r:id="rId7"/>
    <p:sldId id="2134804575" r:id="rId8"/>
    <p:sldId id="2134804576" r:id="rId9"/>
    <p:sldId id="2134804577" r:id="rId10"/>
    <p:sldId id="2134804578" r:id="rId11"/>
    <p:sldId id="2134804579" r:id="rId12"/>
    <p:sldId id="2134804580" r:id="rId13"/>
    <p:sldId id="2134804581" r:id="rId14"/>
    <p:sldId id="2134804582" r:id="rId15"/>
    <p:sldId id="2134804583" r:id="rId16"/>
    <p:sldId id="2134804584" r:id="rId17"/>
    <p:sldId id="2134804585" r:id="rId18"/>
    <p:sldId id="2134804587" r:id="rId19"/>
    <p:sldId id="2134804588" r:id="rId20"/>
    <p:sldId id="319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2" pos="3908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F0D8BD"/>
    <a:srgbClr val="468580"/>
    <a:srgbClr val="9E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98" y="312"/>
      </p:cViewPr>
      <p:guideLst>
        <p:guide orient="horz" pos="1548"/>
        <p:guide pos="3908"/>
        <p:guide orient="horz" pos="39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81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04368642-CA8F-1AFD-5E65-49E9D5ADA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1892EA-2EAB-5840-A4F1-C03E65DCAE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6BBF013-0F8C-7745-B902-F87CAFADF984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E713BEAB-98DB-0FE0-0F72-8DEED8E59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11/09/2023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rocivil.gov.co/aerocivil/Feria-Transparencia/registro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E36ACB-A058-4A61-9EB2-C2136B633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7" t="45821" r="35478" b="23253"/>
          <a:stretch/>
        </p:blipFill>
        <p:spPr>
          <a:xfrm>
            <a:off x="7564611" y="4876861"/>
            <a:ext cx="4356847" cy="199016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98317BE-D1C5-7DD0-5950-30BFCE35B625}"/>
              </a:ext>
            </a:extLst>
          </p:cNvPr>
          <p:cNvSpPr txBox="1"/>
          <p:nvPr/>
        </p:nvSpPr>
        <p:spPr>
          <a:xfrm>
            <a:off x="7438449" y="4415196"/>
            <a:ext cx="48979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lvl="0" algn="just">
              <a:defRPr kumimoji="0" sz="8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/>
              </a:defRPr>
            </a:lvl1pPr>
          </a:lstStyle>
          <a:p>
            <a:pPr algn="ctr"/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RESULTADOS FERIA DE LA TRANSPARENCIA 2023</a:t>
            </a:r>
          </a:p>
          <a:p>
            <a:pPr algn="ctr"/>
            <a:endParaRPr lang="es-E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id="{FAFB89D0-EC55-4F66-A190-12A75D04D84E}"/>
              </a:ext>
            </a:extLst>
          </p:cNvPr>
          <p:cNvSpPr/>
          <p:nvPr/>
        </p:nvSpPr>
        <p:spPr>
          <a:xfrm>
            <a:off x="3465095" y="1948545"/>
            <a:ext cx="1736068" cy="400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719765" y="281922"/>
            <a:ext cx="6752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3. EJECUCIÓN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D6361A-E700-4EAF-9465-0DF5D38E3CD4}"/>
              </a:ext>
            </a:extLst>
          </p:cNvPr>
          <p:cNvSpPr/>
          <p:nvPr/>
        </p:nvSpPr>
        <p:spPr>
          <a:xfrm>
            <a:off x="517233" y="1470696"/>
            <a:ext cx="1053577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3.3 ESPACIO DE DIALOGO Y PARTICIPACIÓN</a:t>
            </a:r>
          </a:p>
          <a:p>
            <a:pPr algn="just"/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 cuarta feria de transparencia en 2023 realizada virtualmente y presencial a  nivel nacional, se llevó a cabo en 6  sesiones, así: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Nivel Central y regional centro sur  06 de junio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Regional Norte 01 de junio en Tolú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Regional Nororiente 29 de mayo en Cúcuta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Regional Oriente 23 de mayo en Villavicencio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Regional Occidente 15 de mayo en Armenia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Regional Noroccidente 18 de mayo en Rionegro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 feria de transparencia contó con una participación total de 423 interesados de acuerdo con registros de asistentes.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id="{FAFB89D0-EC55-4F66-A190-12A75D04D84E}"/>
              </a:ext>
            </a:extLst>
          </p:cNvPr>
          <p:cNvSpPr/>
          <p:nvPr/>
        </p:nvSpPr>
        <p:spPr>
          <a:xfrm>
            <a:off x="3465095" y="1948545"/>
            <a:ext cx="1736068" cy="400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719765" y="281922"/>
            <a:ext cx="6752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3. EJECUCIÓN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6D22CF-EC1E-4E40-8247-48770CB5FAC8}"/>
              </a:ext>
            </a:extLst>
          </p:cNvPr>
          <p:cNvSpPr txBox="1"/>
          <p:nvPr/>
        </p:nvSpPr>
        <p:spPr>
          <a:xfrm>
            <a:off x="1076630" y="2655169"/>
            <a:ext cx="50193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i="1" dirty="0"/>
              <a:t>Pregunta : </a:t>
            </a:r>
            <a:r>
              <a:rPr lang="es-MX" sz="1400" dirty="0"/>
              <a:t>Favor si hay información de construcción nuevas estaciones del Grupo SEI de los Aeropuertos de Cúcuta y Barrancabermeja"</a:t>
            </a:r>
          </a:p>
          <a:p>
            <a:endParaRPr lang="es-MX" sz="1400" dirty="0"/>
          </a:p>
          <a:p>
            <a:r>
              <a:rPr lang="es-MX" sz="1400" dirty="0"/>
              <a:t> </a:t>
            </a:r>
            <a:endParaRPr lang="es-CO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4C0901-3C33-43F9-A1FC-80FBDE243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53" t="23173" r="28879" b="60662"/>
          <a:stretch/>
        </p:blipFill>
        <p:spPr>
          <a:xfrm>
            <a:off x="395766" y="2711383"/>
            <a:ext cx="626231" cy="55429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02BF1FD-DE44-44C5-9514-2D8E37815C55}"/>
              </a:ext>
            </a:extLst>
          </p:cNvPr>
          <p:cNvSpPr/>
          <p:nvPr/>
        </p:nvSpPr>
        <p:spPr>
          <a:xfrm>
            <a:off x="450399" y="936416"/>
            <a:ext cx="10254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3.3 ESPACIO DE DIALOGO Y PARTICIPACIÓN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Durante la feria 2023 del 06 de junio en Nivel Central, se realizó 1 pregunta a través del chat dispuesto, a continuación se mencionan la pregunta y sus respectiva respuesta: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5B7B1A-8EC8-4D9B-A456-5461A37EA6B9}"/>
              </a:ext>
            </a:extLst>
          </p:cNvPr>
          <p:cNvSpPr txBox="1"/>
          <p:nvPr/>
        </p:nvSpPr>
        <p:spPr>
          <a:xfrm>
            <a:off x="1076630" y="3435934"/>
            <a:ext cx="50193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i="1" dirty="0"/>
              <a:t>Respuesta: </a:t>
            </a:r>
            <a:r>
              <a:rPr lang="es-MX" sz="1400" dirty="0"/>
              <a:t>De conformidad con el principio de planeación, la UAE de Aeronáutica Civil a través de la Dirección de Infraestructura y Ayudas Aeroportuarias, incluyó en el anteproyecto de la vigencia 2023, la asignación de los recursos necesarios para apalancar la contratación de los proyectos encaminados a ejecutar las obras construcción de las nuevas estaciones del Grupo SEI de los Aeropuertos de Cúcuta y Barrancabermeja estos mediante la modalidad de vigencias futuras 2023-2024.“</a:t>
            </a:r>
            <a:endParaRPr lang="es-CO" sz="1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2FAB04E-6643-495E-A38F-68079604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20" t="22359" r="19012" b="60663"/>
          <a:stretch/>
        </p:blipFill>
        <p:spPr>
          <a:xfrm>
            <a:off x="6429538" y="2599918"/>
            <a:ext cx="573824" cy="5550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601B8D5-7979-4002-AADF-BB2344718459}"/>
              </a:ext>
            </a:extLst>
          </p:cNvPr>
          <p:cNvSpPr txBox="1"/>
          <p:nvPr/>
        </p:nvSpPr>
        <p:spPr>
          <a:xfrm>
            <a:off x="7003362" y="2599918"/>
            <a:ext cx="44526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Se generaron preguntas en diferentes sesiones a nivel regional las cuales fueron contestadas en el vento y quedaron registradas en las grabaciones vía Teams. </a:t>
            </a:r>
          </a:p>
          <a:p>
            <a:pPr algn="just"/>
            <a:r>
              <a:rPr lang="es-MX" sz="1400" dirty="0"/>
              <a:t>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66687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719764" y="281922"/>
            <a:ext cx="7290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4. RESULTADOS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9599B64-DFEC-47FD-B6D9-9F422763BD18}"/>
              </a:ext>
            </a:extLst>
          </p:cNvPr>
          <p:cNvSpPr/>
          <p:nvPr/>
        </p:nvSpPr>
        <p:spPr>
          <a:xfrm>
            <a:off x="520782" y="989808"/>
            <a:ext cx="11150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4.1 EVALUACIÓN GENERAL DE LA FERIA DE TRANSPARENCIA</a:t>
            </a:r>
          </a:p>
          <a:p>
            <a:pPr algn="just"/>
            <a:endParaRPr lang="es-CO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el propósito de conocer la percepción de las partes interesadas sobre el desarrollo de la feria de transparencia 2023 de la entidad, se les solicitó a los asistentes el diligenciamiento de una encuesta de percepción por código QR, con el siguiente contenido: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D99BCA-E8FF-4F24-BCAC-7EBB680C1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48" t="24081" r="28289" b="13198"/>
          <a:stretch/>
        </p:blipFill>
        <p:spPr>
          <a:xfrm>
            <a:off x="3336754" y="2091410"/>
            <a:ext cx="5518485" cy="44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47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719764" y="281922"/>
            <a:ext cx="7290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4. RESULTADOS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79E5A7C-8D0C-4B70-B947-D3767FCCD0C4}"/>
              </a:ext>
            </a:extLst>
          </p:cNvPr>
          <p:cNvSpPr/>
          <p:nvPr/>
        </p:nvSpPr>
        <p:spPr>
          <a:xfrm>
            <a:off x="232027" y="989808"/>
            <a:ext cx="11414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4.2 RESULTADOS ENCUESTA DE PERCEPCIÓN FERIA DE LA TRANSPARENCIA</a:t>
            </a:r>
          </a:p>
          <a:p>
            <a:pPr algn="just"/>
            <a:endParaRPr lang="es-CO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les solicitó a los asistentes el diligenciamiento de la encuesta de percepción, obteniendo los siguientes resultados, soportados en 76 encuestas diligenciadas entre asistentes nivel central y regional, así: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C12318-AFFA-4D41-AFAC-2CBA2B524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17" y="2676603"/>
            <a:ext cx="8725656" cy="29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3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719764" y="281922"/>
            <a:ext cx="7290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4. RESULTADOS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79E5A7C-8D0C-4B70-B947-D3767FCCD0C4}"/>
              </a:ext>
            </a:extLst>
          </p:cNvPr>
          <p:cNvSpPr/>
          <p:nvPr/>
        </p:nvSpPr>
        <p:spPr>
          <a:xfrm>
            <a:off x="232027" y="989808"/>
            <a:ext cx="1141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4.2 RESULTADOS ENCUESTA DE PERCEPCIÓN FERIA DE LA TRANSPARENCIA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096D3C-C7B9-4301-99EF-4BB5BE362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37" y="1504865"/>
            <a:ext cx="8775031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8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719764" y="281922"/>
            <a:ext cx="7290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4. RESULTADOS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79E5A7C-8D0C-4B70-B947-D3767FCCD0C4}"/>
              </a:ext>
            </a:extLst>
          </p:cNvPr>
          <p:cNvSpPr/>
          <p:nvPr/>
        </p:nvSpPr>
        <p:spPr>
          <a:xfrm>
            <a:off x="232027" y="989808"/>
            <a:ext cx="1141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4.2 RESULTADOS ENCUESTA DE PERCEPCIÓN FERIA DE LA TRANSPARENCIA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696341-AC31-42FB-A0D5-60BC5FABF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93" y="1503519"/>
            <a:ext cx="8835380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3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719764" y="281922"/>
            <a:ext cx="7290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4. RESULTADOS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79E5A7C-8D0C-4B70-B947-D3767FCCD0C4}"/>
              </a:ext>
            </a:extLst>
          </p:cNvPr>
          <p:cNvSpPr/>
          <p:nvPr/>
        </p:nvSpPr>
        <p:spPr>
          <a:xfrm>
            <a:off x="232027" y="989808"/>
            <a:ext cx="1141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4.2 RESULTADOS ENCUESTA DE PERCEPCIÓN FERIA DE LA TRANSPARENCIA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48E82B-7300-41D0-9FE0-AB65459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13" y="1697694"/>
            <a:ext cx="9512969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7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ED5EFE3-970F-4791-BB5A-679EAEC1F1DC}"/>
              </a:ext>
            </a:extLst>
          </p:cNvPr>
          <p:cNvSpPr txBox="1"/>
          <p:nvPr/>
        </p:nvSpPr>
        <p:spPr>
          <a:xfrm>
            <a:off x="657747" y="1392905"/>
            <a:ext cx="11414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abierta : Mencione los aspectos positivos y/o aspectos que considera usted, se debe mejorar en el proceso de compras y contrataciones públicas, de la Aerocivil. </a:t>
            </a:r>
          </a:p>
          <a:p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Arrojó aspectos positivos y por mejorar así:</a:t>
            </a:r>
          </a:p>
          <a:p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719764" y="281922"/>
            <a:ext cx="7290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4. RESULTADOS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79E5A7C-8D0C-4B70-B947-D3767FCCD0C4}"/>
              </a:ext>
            </a:extLst>
          </p:cNvPr>
          <p:cNvSpPr/>
          <p:nvPr/>
        </p:nvSpPr>
        <p:spPr>
          <a:xfrm>
            <a:off x="232027" y="989808"/>
            <a:ext cx="1141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4.2 RESULTADOS ENCUESTA DE PERCEPCIÓN FERIA DE LA TRANSPARENCIA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8EEFEB-A14E-4630-9935-A63BD939F829}"/>
              </a:ext>
            </a:extLst>
          </p:cNvPr>
          <p:cNvSpPr txBox="1"/>
          <p:nvPr/>
        </p:nvSpPr>
        <p:spPr>
          <a:xfrm>
            <a:off x="3505827" y="25580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ASPECTOS POSITIVOS</a:t>
            </a:r>
          </a:p>
        </p:txBody>
      </p:sp>
      <p:pic>
        <p:nvPicPr>
          <p:cNvPr id="7" name="Picture 2" descr="Icono De Botón Verde Redondo. Ilustración De Dibujos Animados De ...">
            <a:extLst>
              <a:ext uri="{FF2B5EF4-FFF2-40B4-BE49-F238E27FC236}">
                <a16:creationId xmlns:a16="http://schemas.microsoft.com/office/drawing/2014/main" id="{8B95B376-BAE7-473A-BAAD-EFB6E330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77" y="2594634"/>
            <a:ext cx="361242" cy="3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5D2FB0-7473-42F0-BBCA-67F891135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79" y="2999189"/>
            <a:ext cx="9444054" cy="36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75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ED5EFE3-970F-4791-BB5A-679EAEC1F1DC}"/>
              </a:ext>
            </a:extLst>
          </p:cNvPr>
          <p:cNvSpPr txBox="1"/>
          <p:nvPr/>
        </p:nvSpPr>
        <p:spPr>
          <a:xfrm>
            <a:off x="657747" y="1392905"/>
            <a:ext cx="11414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abierta : Mencione los aspectos positivos y/o aspectos que considera usted, se debe mejorar en el proceso de compras y contrataciones públicas, de la Aerocivil. </a:t>
            </a:r>
          </a:p>
          <a:p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Arrojó aspectos positivos y por mejorar así:</a:t>
            </a:r>
          </a:p>
          <a:p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719764" y="281922"/>
            <a:ext cx="7290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4. RESULTADOS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79E5A7C-8D0C-4B70-B947-D3767FCCD0C4}"/>
              </a:ext>
            </a:extLst>
          </p:cNvPr>
          <p:cNvSpPr/>
          <p:nvPr/>
        </p:nvSpPr>
        <p:spPr>
          <a:xfrm>
            <a:off x="232027" y="989808"/>
            <a:ext cx="1141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4.2 RESULTADOS ENCUESTA DE PERCEPCIÓN FERIA DE LA TRANSPARENCIA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8EEFEB-A14E-4630-9935-A63BD939F829}"/>
              </a:ext>
            </a:extLst>
          </p:cNvPr>
          <p:cNvSpPr txBox="1"/>
          <p:nvPr/>
        </p:nvSpPr>
        <p:spPr>
          <a:xfrm>
            <a:off x="3317018" y="29963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ASPECTOS POR MEJORAR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0A0FD0-DC00-431D-8703-7A6BE176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23" y="3734994"/>
            <a:ext cx="9891966" cy="2844672"/>
          </a:xfrm>
          <a:prstGeom prst="rect">
            <a:avLst/>
          </a:prstGeom>
        </p:spPr>
      </p:pic>
      <p:pic>
        <p:nvPicPr>
          <p:cNvPr id="11" name="Picture 2" descr="Botón Con El Icono Amarillo. Ilustración De Dibujos Animados De ...">
            <a:extLst>
              <a:ext uri="{FF2B5EF4-FFF2-40B4-BE49-F238E27FC236}">
                <a16:creationId xmlns:a16="http://schemas.microsoft.com/office/drawing/2014/main" id="{7C90280D-8333-4A27-8856-9D81739F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77" y="2962564"/>
            <a:ext cx="403098" cy="4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97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719764" y="281922"/>
            <a:ext cx="7290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4. RESULTADOS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D68C215-A395-4F01-8850-0E9942AF444A}"/>
              </a:ext>
            </a:extLst>
          </p:cNvPr>
          <p:cNvSpPr/>
          <p:nvPr/>
        </p:nvSpPr>
        <p:spPr>
          <a:xfrm>
            <a:off x="365757" y="865765"/>
            <a:ext cx="11152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Hemos dejado sentado, que la Feria de Transparencia y el acceso a la información*, son dos componentes esenciales para la Unidad Administrativa Especial de Aeronáutica Civil contribuyendo como mecanismos de gobernanza, haciendo posibles las condiciones de participación y proximidad ciudadana en los procesos de planeación y gestión.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791F8FE-B3EB-4556-96C8-32B0139683E4}"/>
              </a:ext>
            </a:extLst>
          </p:cNvPr>
          <p:cNvSpPr txBox="1"/>
          <p:nvPr/>
        </p:nvSpPr>
        <p:spPr>
          <a:xfrm>
            <a:off x="205338" y="5929747"/>
            <a:ext cx="5489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*Los soportes del presente informe, como documentos de planeación, controles de asistencia, registro fotográfico, encuestas diligenciadas, entre otros, reposan en el servidor de gestión de la Entidad.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B5D10C-7363-4D43-8BA4-AF2BBB3831B5}"/>
              </a:ext>
            </a:extLst>
          </p:cNvPr>
          <p:cNvSpPr txBox="1"/>
          <p:nvPr/>
        </p:nvSpPr>
        <p:spPr>
          <a:xfrm>
            <a:off x="6365018" y="560658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-Regular"/>
              </a:rPr>
              <a:t>Participación equitativa en el proceso de</a:t>
            </a:r>
          </a:p>
          <a:p>
            <a:pPr algn="just"/>
            <a:r>
              <a:rPr lang="es-MX" sz="18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-Regular"/>
              </a:rPr>
              <a:t>compra y contratación pública de la Aerocivil!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150CF30-02FB-4A29-9719-9BE2F8A7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1" y="1920942"/>
            <a:ext cx="3538494" cy="17307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1B49508-924C-4431-84E3-F38CAE07A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701" y="2216301"/>
            <a:ext cx="3386384" cy="257440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77B91A2-F9CB-4177-A189-5E9DEF168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756" y="2853528"/>
            <a:ext cx="3989033" cy="204609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95EE9D5-6C01-440F-9980-23B206F70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37" y="3794121"/>
            <a:ext cx="3250995" cy="19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id="{FAFB89D0-EC55-4F66-A190-12A75D04D84E}"/>
              </a:ext>
            </a:extLst>
          </p:cNvPr>
          <p:cNvSpPr/>
          <p:nvPr/>
        </p:nvSpPr>
        <p:spPr>
          <a:xfrm>
            <a:off x="0" y="1743649"/>
            <a:ext cx="1736068" cy="400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3744796" y="1002385"/>
            <a:ext cx="6752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1. INTRODUCCIÓN Y OBJETIVO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D5E4CE-53BE-4F9A-B978-55BB69E4A09F}"/>
              </a:ext>
            </a:extLst>
          </p:cNvPr>
          <p:cNvSpPr txBox="1"/>
          <p:nvPr/>
        </p:nvSpPr>
        <p:spPr>
          <a:xfrm>
            <a:off x="750277" y="1536174"/>
            <a:ext cx="106914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rendición de cuentas es una política pública establecida mediante el documento CONPES 3654 “</a:t>
            </a:r>
            <a:r>
              <a:rPr lang="es-CO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RENDICIÓN DE CUENTAS DE LA RAMA EJECUTIVA A LOS CIUDADANOS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y en establece la Audiencia Pública de Rendición de Cuentas como un mecanismo de participación que tiene como propósito generar confianza y credibilidad entre las entidades públicas y la ciudadanía. 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Así mismo, de conformidad con los artículo 32 y 33 de la Ley 489 de 1998, sobre “</a:t>
            </a:r>
            <a:r>
              <a:rPr lang="es-CO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Democratización y Control Social a la gestión pública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”, en el cual se contemplan las Audiencias Públicas como una de las </a:t>
            </a:r>
            <a:r>
              <a:rPr lang="es-CO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“acciones necesarias para involucrar a los ciudadanos y organizaciones de la sociedad civil en la formulación, ejecución, control y Evaluación de la gestión pública”;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como respuesta a este compromiso y aportando a los espacios de rendición de cuentas, la Aerocivil realizó la cuarta feria de Transparencia 2022 durante los meses de mayo y junio, que tuvo como objetivo divulgar el Plan Anual de Adquisiciones de la Aerocivil, las políticas y evaluar la percepción en la  gestión del proceso de compra y contratación púbica en la Aerocivil, y conocer los proveedores.</a:t>
            </a:r>
          </a:p>
        </p:txBody>
      </p:sp>
    </p:spTree>
    <p:extLst>
      <p:ext uri="{BB962C8B-B14F-4D97-AF65-F5344CB8AC3E}">
        <p14:creationId xmlns:p14="http://schemas.microsoft.com/office/powerpoint/2010/main" val="427180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D78C8A1-E41A-2154-6558-EB4B19EBFCBD}"/>
              </a:ext>
            </a:extLst>
          </p:cNvPr>
          <p:cNvSpPr txBox="1">
            <a:spLocks/>
          </p:cNvSpPr>
          <p:nvPr/>
        </p:nvSpPr>
        <p:spPr>
          <a:xfrm>
            <a:off x="7924795" y="4479965"/>
            <a:ext cx="4518587" cy="82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rgbClr val="DA723E"/>
                </a:solidFill>
                <a:latin typeface="+mj-lt"/>
              </a:rPr>
              <a:t>¡Muchas Gracias! </a:t>
            </a:r>
            <a:endParaRPr lang="es-CO" b="1" dirty="0">
              <a:solidFill>
                <a:srgbClr val="DA723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850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id="{FAFB89D0-EC55-4F66-A190-12A75D04D84E}"/>
              </a:ext>
            </a:extLst>
          </p:cNvPr>
          <p:cNvSpPr/>
          <p:nvPr/>
        </p:nvSpPr>
        <p:spPr>
          <a:xfrm>
            <a:off x="0" y="1743649"/>
            <a:ext cx="1736068" cy="400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878523" y="905232"/>
            <a:ext cx="6752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2. PREPARACIÓN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CEC1D3C-D415-478B-9233-BE2C72680362}"/>
              </a:ext>
            </a:extLst>
          </p:cNvPr>
          <p:cNvSpPr/>
          <p:nvPr/>
        </p:nvSpPr>
        <p:spPr>
          <a:xfrm>
            <a:off x="663883" y="1110128"/>
            <a:ext cx="10864233" cy="525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2.1 PLANIFICACIÓN 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 el fin de desarrollar de manera óptima la feria de transparencia , se delegó un equipo de trabajo interdisciplinario, el cual estructuró y coordinó el plan de trabajo con actividades del antes, durante y después de la feria. A continuación, se relacionan los temas tratados: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PROVEEDORES </a:t>
            </a: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INSTALACIÓN DE LA FERIA </a:t>
            </a: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PANELISTAS </a:t>
            </a: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LIBRETO</a:t>
            </a: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INVITACIÓN Y PROMOCIÓN </a:t>
            </a: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 INFORMACIÓN PARA PRESENTAR </a:t>
            </a: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 TRANSMISIÓN, ASISTENCIA Y ENCUESTA DE PERCEPCIÓN. </a:t>
            </a: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8. VARIOS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las reunión de coordinación se establecieron tareas con los respectivos responsables, que condujeran a la ejecución de la Feria de Transparencia de la Entidad de forma satisfactoria. </a:t>
            </a:r>
          </a:p>
        </p:txBody>
      </p:sp>
    </p:spTree>
    <p:extLst>
      <p:ext uri="{BB962C8B-B14F-4D97-AF65-F5344CB8AC3E}">
        <p14:creationId xmlns:p14="http://schemas.microsoft.com/office/powerpoint/2010/main" val="100677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id="{FAFB89D0-EC55-4F66-A190-12A75D04D84E}"/>
              </a:ext>
            </a:extLst>
          </p:cNvPr>
          <p:cNvSpPr/>
          <p:nvPr/>
        </p:nvSpPr>
        <p:spPr>
          <a:xfrm>
            <a:off x="0" y="1743649"/>
            <a:ext cx="1736068" cy="400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878523" y="905232"/>
            <a:ext cx="6752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2. PREPARACIÓN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5FD2C93-7450-452F-95EA-E5E8066AEFF2}"/>
              </a:ext>
            </a:extLst>
          </p:cNvPr>
          <p:cNvSpPr/>
          <p:nvPr/>
        </p:nvSpPr>
        <p:spPr>
          <a:xfrm>
            <a:off x="382767" y="1314175"/>
            <a:ext cx="11426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2.2 CONVOCATORIA</a:t>
            </a:r>
          </a:p>
          <a:p>
            <a:pPr algn="just"/>
            <a:endParaRPr lang="es-CO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invitar a la ciudadanía en general, a la Feria de Transparencia 2023, la OACRI diseño el siguiente modelo de invitación, el cual se envió para nivel central y nivel regional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6706DB-29B9-4BDA-83AC-31D68EEF0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52" t="7464" r="17105" b="10858"/>
          <a:stretch/>
        </p:blipFill>
        <p:spPr>
          <a:xfrm>
            <a:off x="5883931" y="2755273"/>
            <a:ext cx="4973053" cy="3549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3DEED2-D770-4693-8B3F-C8BA66EFC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95" t="13182" r="7763" b="16170"/>
          <a:stretch/>
        </p:blipFill>
        <p:spPr>
          <a:xfrm>
            <a:off x="629162" y="2824643"/>
            <a:ext cx="4760983" cy="34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8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id="{FAFB89D0-EC55-4F66-A190-12A75D04D84E}"/>
              </a:ext>
            </a:extLst>
          </p:cNvPr>
          <p:cNvSpPr/>
          <p:nvPr/>
        </p:nvSpPr>
        <p:spPr>
          <a:xfrm>
            <a:off x="0" y="1743649"/>
            <a:ext cx="1736068" cy="400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878523" y="905232"/>
            <a:ext cx="6752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2. PREPARACIÓN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2F5E925-5874-4557-B89F-70859F9A5C8A}"/>
              </a:ext>
            </a:extLst>
          </p:cNvPr>
          <p:cNvSpPr/>
          <p:nvPr/>
        </p:nvSpPr>
        <p:spPr>
          <a:xfrm>
            <a:off x="765536" y="1582340"/>
            <a:ext cx="108008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2.2 CONVOCATORIA</a:t>
            </a:r>
          </a:p>
          <a:p>
            <a:pPr algn="just"/>
            <a:endParaRPr lang="es-CO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convocatoria a la ciudadanía y partes interesadas se realizó de la siguiente manera: </a:t>
            </a:r>
          </a:p>
          <a:p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Correo electrónico : Se remitió a actuales y futuros proveedores indicando que la Aeronáutica Civil, realizaría la feria de transparencia 2023 , y que para participar se indicaba el link creado y comunicado en la invitación.</a:t>
            </a:r>
          </a:p>
          <a:p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Invitaciones por redes sociales: Instagram, Facebook, LinkedIn.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Invitación a la comunidad aeronáutica : Información de interés y banner página principal Aerocivil. </a:t>
            </a:r>
          </a:p>
          <a:p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9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id="{FAFB89D0-EC55-4F66-A190-12A75D04D84E}"/>
              </a:ext>
            </a:extLst>
          </p:cNvPr>
          <p:cNvSpPr/>
          <p:nvPr/>
        </p:nvSpPr>
        <p:spPr>
          <a:xfrm>
            <a:off x="3465095" y="1948545"/>
            <a:ext cx="1736068" cy="400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878523" y="905232"/>
            <a:ext cx="6752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2. PREPARACIÓN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D33C3A5-A122-46C7-884A-DECAE2833743}"/>
              </a:ext>
            </a:extLst>
          </p:cNvPr>
          <p:cNvSpPr/>
          <p:nvPr/>
        </p:nvSpPr>
        <p:spPr>
          <a:xfrm>
            <a:off x="410502" y="1743649"/>
            <a:ext cx="110756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2.3 PRESENTACIÓN TEMAS FERIA DE LA TRANSPARENCIA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la preparación de la información a socializar en la feria de transparencia, se consolidó con las áreas responsables de acuerdo con los temas definidos, estas presentaciones fueron consolidadas y publicadas en la página web de la entidad, en el siguiente enlace: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base"/>
            <a:r>
              <a:rPr lang="es-CO" dirty="0">
                <a:hlinkClick r:id="rId2"/>
              </a:rPr>
              <a:t>Feria de la Transparencia (aerocivil.gov.co)</a:t>
            </a:r>
            <a:r>
              <a:rPr lang="es-CO" dirty="0"/>
              <a:t>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para que las partes interesadas tengan acceso a la información. 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Dichas presentaciones incluyeron los tópicos: El Plan Anual de Adquisiciones de la Aerocivil 2022 (proyectos de contratación indicando su objeto, cuantía, y vigencia).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5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id="{FAFB89D0-EC55-4F66-A190-12A75D04D84E}"/>
              </a:ext>
            </a:extLst>
          </p:cNvPr>
          <p:cNvSpPr/>
          <p:nvPr/>
        </p:nvSpPr>
        <p:spPr>
          <a:xfrm>
            <a:off x="3465095" y="1948545"/>
            <a:ext cx="1736068" cy="400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878522" y="470661"/>
            <a:ext cx="6752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2. PREPARACIÓN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6D2C96-3931-4D32-B3B8-089E5C24976B}"/>
              </a:ext>
            </a:extLst>
          </p:cNvPr>
          <p:cNvSpPr/>
          <p:nvPr/>
        </p:nvSpPr>
        <p:spPr>
          <a:xfrm>
            <a:off x="527569" y="929640"/>
            <a:ext cx="114543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2.4  LIBRETO Y PANEL FERIA DE LA TRANSPARENCIA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el fin de realizar la jornada de diálogo de manera organizada, clara, amena y cordial, se preparó el libreto del evento y libreto de participantes en panel  que se llevó acabo en la feria de nivel central :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“Los mecanismos alternativos de solución de conflictos:  amigable componedor y arbitraje nacional en la contratación pública”. </a:t>
            </a:r>
          </a:p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panelistas invitados fueron:</a:t>
            </a:r>
          </a:p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B10B39-3CB7-455E-8793-942FB70BDFBC}"/>
              </a:ext>
            </a:extLst>
          </p:cNvPr>
          <p:cNvSpPr txBox="1"/>
          <p:nvPr/>
        </p:nvSpPr>
        <p:spPr>
          <a:xfrm>
            <a:off x="527569" y="5531560"/>
            <a:ext cx="55684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Gabriel Del Toro Benavides</a:t>
            </a: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Procurador Delegado para la Vigilancia Preventiva de la Función Pública Procuraduría General de la Nación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BEEF3F-BA4C-4D7E-916C-CBDF0E68D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28" y="3013180"/>
            <a:ext cx="2242170" cy="247044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47EEBAD-4A8B-4D7C-9174-DEB217B48FAC}"/>
              </a:ext>
            </a:extLst>
          </p:cNvPr>
          <p:cNvSpPr txBox="1"/>
          <p:nvPr/>
        </p:nvSpPr>
        <p:spPr>
          <a:xfrm>
            <a:off x="6513094" y="5576911"/>
            <a:ext cx="53259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Felipe De Vivero Arciniegas</a:t>
            </a: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Socio fundador de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VIVERO &amp; ASOCIADOS desempeñándose en la asesoría a entidades públicas y privadas 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628DC8-1764-4F71-87B4-1ED74CABB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446" y="2916987"/>
            <a:ext cx="256663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878522" y="470661"/>
            <a:ext cx="6752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2. PREPARACIÓN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6D2C96-3931-4D32-B3B8-089E5C24976B}"/>
              </a:ext>
            </a:extLst>
          </p:cNvPr>
          <p:cNvSpPr/>
          <p:nvPr/>
        </p:nvSpPr>
        <p:spPr>
          <a:xfrm>
            <a:off x="527569" y="929640"/>
            <a:ext cx="11454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2.4  LIBRETO Y PANEL FERIA DE LA TRANSPARENCIA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panelistas invitados fueron:</a:t>
            </a:r>
          </a:p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F82C3F-441A-4AF4-85F7-C18486FA3412}"/>
              </a:ext>
            </a:extLst>
          </p:cNvPr>
          <p:cNvSpPr txBox="1"/>
          <p:nvPr/>
        </p:nvSpPr>
        <p:spPr>
          <a:xfrm>
            <a:off x="527569" y="546669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Juan Carlos Quiñones</a:t>
            </a: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Vicepresidente Jurídico de la CCI</a:t>
            </a:r>
          </a:p>
          <a:p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1CD0DE7-8400-4758-80F4-1401A9C43D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9" y="2406968"/>
            <a:ext cx="2559685" cy="25596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B788EF3-D2DE-4816-A30E-375DC28B57C2}"/>
              </a:ext>
            </a:extLst>
          </p:cNvPr>
          <p:cNvSpPr txBox="1"/>
          <p:nvPr/>
        </p:nvSpPr>
        <p:spPr>
          <a:xfrm>
            <a:off x="3996258" y="3920817"/>
            <a:ext cx="43955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María Angélica Munar Gordillo</a:t>
            </a:r>
          </a:p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Jefe de Arbitraje del Centro de Arbitraje y Conciliación en Cámara de Comercio de Bogotá</a:t>
            </a:r>
          </a:p>
          <a:p>
            <a:pPr algn="just"/>
            <a:endParaRPr lang="es-MX" dirty="0"/>
          </a:p>
        </p:txBody>
      </p:sp>
      <p:pic>
        <p:nvPicPr>
          <p:cNvPr id="15" name="Imagen 14" descr="Angelica-Munar-1">
            <a:extLst>
              <a:ext uri="{FF2B5EF4-FFF2-40B4-BE49-F238E27FC236}">
                <a16:creationId xmlns:a16="http://schemas.microsoft.com/office/drawing/2014/main" id="{985A8844-EEF8-4C1D-862F-1CD13C57C4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40" y="1791657"/>
            <a:ext cx="1620520" cy="20948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405464-21F6-471F-8E4B-5E898E22325B}"/>
              </a:ext>
            </a:extLst>
          </p:cNvPr>
          <p:cNvSpPr txBox="1"/>
          <p:nvPr/>
        </p:nvSpPr>
        <p:spPr>
          <a:xfrm>
            <a:off x="7738929" y="5399662"/>
            <a:ext cx="4395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Adriana Espinosa Piñeros (moderadora)</a:t>
            </a: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 jefe de contenciosos de GARRIGUES (firma de abogados estructurados del metro de Bogotá)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FA3668-B448-4A6D-8D8B-B5D4956D2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761" y="3278545"/>
            <a:ext cx="1985875" cy="20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1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id="{FAFB89D0-EC55-4F66-A190-12A75D04D84E}"/>
              </a:ext>
            </a:extLst>
          </p:cNvPr>
          <p:cNvSpPr/>
          <p:nvPr/>
        </p:nvSpPr>
        <p:spPr>
          <a:xfrm>
            <a:off x="3465095" y="1948545"/>
            <a:ext cx="1736068" cy="400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9749B5-EFFE-4F9A-9174-F403CF752978}"/>
              </a:ext>
            </a:extLst>
          </p:cNvPr>
          <p:cNvSpPr txBox="1"/>
          <p:nvPr/>
        </p:nvSpPr>
        <p:spPr>
          <a:xfrm>
            <a:off x="2719765" y="281922"/>
            <a:ext cx="6752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3. EJECUCIÓN DE LA FERIA DE TRANSPARENCIA</a:t>
            </a:r>
            <a:endParaRPr lang="es-CO" sz="2000" b="1" kern="0" dirty="0">
              <a:solidFill>
                <a:srgbClr val="DA723E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0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437C7D-9533-44C3-88C1-398F799BA813}"/>
              </a:ext>
            </a:extLst>
          </p:cNvPr>
          <p:cNvSpPr/>
          <p:nvPr/>
        </p:nvSpPr>
        <p:spPr>
          <a:xfrm>
            <a:off x="584363" y="1182231"/>
            <a:ext cx="109017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3.1 LUGAR DE REALIZACIÓN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cs typeface="Helvetica" panose="020B0604020202020204" pitchFamily="34" charset="0"/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La Feria de la transparencia se llevó a cabo de manera virtual y presencial realizada en 6 sesiones, 1 en nivel central y otras 5 sesiones en Regionales. 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cs typeface="Helvetica" panose="020B0604020202020204" pitchFamily="34" charset="0"/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Es importante precisar que, la jornada de presentación y diálogo se realizó de acuerdo con la fecha y el horario convenido. 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cs typeface="Helvetica" panose="020B0604020202020204" pitchFamily="34" charset="0"/>
            </a:endParaRPr>
          </a:p>
          <a:p>
            <a:pPr algn="just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3.2. LOGISTICA Y TRANSMISIÓN</a:t>
            </a:r>
          </a:p>
          <a:p>
            <a:pPr algn="just"/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cs typeface="Helvetica" panose="020B0604020202020204" pitchFamily="34" charset="0"/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Para la realización del espacio de participación con los proveedores y ciudadanos, se contó con la proyección de las presentaciones a los asistentes, transmisión vía Microsoft teams y apoyo de en la moderación por parte de comunicaciones. 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cs typeface="Helvetica" panose="020B0604020202020204" pitchFamily="34" charset="0"/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Con el fin de contar con las evidencias de los participantes de la audiencia, se realizó el registro virtual de participantes y/o invitados por código QR,  como también  se dispuso en línea chat de preguntas o sugerencias y la encuesta de percepción.</a:t>
            </a:r>
          </a:p>
        </p:txBody>
      </p:sp>
    </p:spTree>
    <p:extLst>
      <p:ext uri="{BB962C8B-B14F-4D97-AF65-F5344CB8AC3E}">
        <p14:creationId xmlns:p14="http://schemas.microsoft.com/office/powerpoint/2010/main" val="156348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ctivo de imagen" ma:contentTypeID="0x0101009148F5A04DDD49CBA7127AADA5FB792B00AADE34325A8B49CDA8BB4DB53328F214002A666AF88BA14C47ACECDB46833B153F" ma:contentTypeVersion="1" ma:contentTypeDescription="Cargar una imagen." ma:contentTypeScope="" ma:versionID="532ff2aa01598bcf9328e82f019f331c">
  <xsd:schema xmlns:xsd="http://www.w3.org/2001/XMLSchema" xmlns:xs="http://www.w3.org/2001/XMLSchema" xmlns:p="http://schemas.microsoft.com/office/2006/metadata/properties" xmlns:ns1="http://schemas.microsoft.com/sharepoint/v3" xmlns:ns2="949421DA-9409-419F-A8EA-6F0AC9107959" xmlns:ns3="http://schemas.microsoft.com/sharepoint/v3/fields" targetNamespace="http://schemas.microsoft.com/office/2006/metadata/properties" ma:root="true" ma:fieldsID="aa57fd45bb83fd3fa2ee293921eeef86" ns1:_="" ns2:_="" ns3:_="">
    <xsd:import namespace="http://schemas.microsoft.com/sharepoint/v3"/>
    <xsd:import namespace="949421DA-9409-419F-A8EA-6F0AC9107959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Direcció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po de archivo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ipo de archivo HTML" ma:hidden="true" ma:internalName="HTML_x0020_File_x0020_Type" ma:readOnly="true">
      <xsd:simpleType>
        <xsd:restriction base="dms:Text"/>
      </xsd:simpleType>
    </xsd:element>
    <xsd:element name="FSObjType" ma:index="11" nillable="true" ma:displayName="Tipo de elemento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421DA-9409-419F-A8EA-6F0AC910795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La miniatura ya existe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La vista previa ya existe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Ancho" ma:internalName="ImageWidth" ma:readOnly="true">
      <xsd:simpleType>
        <xsd:restriction base="dms:Unknown"/>
      </xsd:simpleType>
    </xsd:element>
    <xsd:element name="ImageHeight" ma:index="22" nillable="true" ma:displayName="Alto" ma:internalName="ImageHeight" ma:readOnly="true">
      <xsd:simpleType>
        <xsd:restriction base="dms:Unknown"/>
      </xsd:simpleType>
    </xsd:element>
    <xsd:element name="ImageCreateDate" ma:index="25" nillable="true" ma:displayName="Fecha de captura de la imag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 ma:index="23" ma:displayName="Comentarios"/>
        <xsd:element name="keywords" minOccurs="0" maxOccurs="1" type="xsd:string" ma:index="14" ma:displayName="Palabras clav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949421DA-9409-419F-A8EA-6F0AC9107959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F69281F-49CF-4ECC-B5DD-429B949890EE}"/>
</file>

<file path=customXml/itemProps2.xml><?xml version="1.0" encoding="utf-8"?>
<ds:datastoreItem xmlns:ds="http://schemas.openxmlformats.org/officeDocument/2006/customXml" ds:itemID="{D9FC5836-FB97-49BB-A32E-7CBB671EF684}"/>
</file>

<file path=customXml/itemProps3.xml><?xml version="1.0" encoding="utf-8"?>
<ds:datastoreItem xmlns:ds="http://schemas.openxmlformats.org/officeDocument/2006/customXml" ds:itemID="{4489389E-03B8-4AE3-809F-4AF8E16EAA63}"/>
</file>

<file path=docProps/app.xml><?xml version="1.0" encoding="utf-8"?>
<Properties xmlns="http://schemas.openxmlformats.org/officeDocument/2006/extended-properties" xmlns:vt="http://schemas.openxmlformats.org/officeDocument/2006/docPropsVTypes">
  <TotalTime>6120</TotalTime>
  <Words>1619</Words>
  <Application>Microsoft Office PowerPoint</Application>
  <PresentationFormat>Panorámica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</vt:lpstr>
      <vt:lpstr>Montserrat-Regular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keywords/>
  <dc:description/>
  <cp:lastModifiedBy>Gloria Amparo Montealegre Ibañez</cp:lastModifiedBy>
  <cp:revision>488</cp:revision>
  <dcterms:created xsi:type="dcterms:W3CDTF">2023-05-08T00:34:42Z</dcterms:created>
  <dcterms:modified xsi:type="dcterms:W3CDTF">2023-09-12T02:34:09Z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0x0101009148F5A04DDD49CBA7127AADA5FB792B00AADE34325A8B49CDA8BB4DB53328F214002A666AF88BA14C47ACECDB46833B153F</vt:lpwstr>
  </property>
</Properties>
</file>