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style3.xml" ContentType="application/vnd.ms-office.chartstyle+xml"/>
  <Override PartName="/ppt/theme/themeOverride4.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3.xml" ContentType="application/vnd.ms-office.chartcolor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style5.xml" ContentType="application/vnd.ms-office.chartstyle+xml"/>
  <Override PartName="/ppt/charts/chart3.xml" ContentType="application/vnd.openxmlformats-officedocument.drawingml.chart+xml"/>
  <Override PartName="/ppt/charts/colors5.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671" r:id="rId3"/>
    <p:sldId id="257" r:id="rId4"/>
    <p:sldId id="672" r:id="rId5"/>
    <p:sldId id="673" r:id="rId6"/>
    <p:sldId id="674" r:id="rId7"/>
    <p:sldId id="675" r:id="rId8"/>
    <p:sldId id="677" r:id="rId9"/>
    <p:sldId id="687" r:id="rId10"/>
    <p:sldId id="678" r:id="rId11"/>
    <p:sldId id="679" r:id="rId12"/>
    <p:sldId id="680" r:id="rId13"/>
    <p:sldId id="688" r:id="rId14"/>
    <p:sldId id="689" r:id="rId15"/>
    <p:sldId id="690" r:id="rId16"/>
    <p:sldId id="691" r:id="rId17"/>
    <p:sldId id="684" r:id="rId18"/>
    <p:sldId id="685" r:id="rId19"/>
    <p:sldId id="686"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CO" sz="1400" b="0"/>
              <a:t>1. Fue</a:t>
            </a:r>
            <a:r>
              <a:rPr lang="es-CO" sz="1400" b="0" baseline="0"/>
              <a:t> adecuado el contenido del evento, permitiendo conocer los proyectos de compras y contrataciones públicas, que ofrece la Aerocivil</a:t>
            </a:r>
            <a:endParaRPr lang="es-CO" sz="1400" b="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Hoja3!$B$4:$B$8</c:f>
              <c:strCache>
                <c:ptCount val="5"/>
                <c:pt idx="0">
                  <c:v>Total general</c:v>
                </c:pt>
                <c:pt idx="1">
                  <c:v>Excelente</c:v>
                </c:pt>
                <c:pt idx="2">
                  <c:v>Bueno</c:v>
                </c:pt>
                <c:pt idx="3">
                  <c:v>Regular</c:v>
                </c:pt>
                <c:pt idx="4">
                  <c:v>No responde</c:v>
                </c:pt>
              </c:strCache>
            </c:strRef>
          </c:cat>
          <c:val>
            <c:numRef>
              <c:f>Hoja3!$C$4:$C$8</c:f>
              <c:numCache>
                <c:formatCode>General</c:formatCode>
                <c:ptCount val="5"/>
                <c:pt idx="0">
                  <c:v>36</c:v>
                </c:pt>
                <c:pt idx="1">
                  <c:v>19</c:v>
                </c:pt>
                <c:pt idx="2">
                  <c:v>10</c:v>
                </c:pt>
                <c:pt idx="3">
                  <c:v>4</c:v>
                </c:pt>
                <c:pt idx="4">
                  <c:v>3</c:v>
                </c:pt>
              </c:numCache>
            </c:numRef>
          </c:val>
          <c:extLst>
            <c:ext xmlns:c16="http://schemas.microsoft.com/office/drawing/2014/chart" uri="{C3380CC4-5D6E-409C-BE32-E72D297353CC}">
              <c16:uniqueId val="{00000000-0FA6-4B09-9181-A5C2627B6C7C}"/>
            </c:ext>
          </c:extLst>
        </c:ser>
        <c:dLbls>
          <c:showLegendKey val="0"/>
          <c:showVal val="0"/>
          <c:showCatName val="0"/>
          <c:showSerName val="0"/>
          <c:showPercent val="0"/>
          <c:showBubbleSize val="0"/>
        </c:dLbls>
        <c:gapWidth val="269"/>
        <c:overlap val="-27"/>
        <c:axId val="269073680"/>
        <c:axId val="269063280"/>
      </c:barChart>
      <c:lineChart>
        <c:grouping val="standard"/>
        <c:varyColors val="0"/>
        <c:ser>
          <c:idx val="1"/>
          <c:order val="1"/>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Hoja3!$B$4:$B$8</c:f>
              <c:strCache>
                <c:ptCount val="5"/>
                <c:pt idx="0">
                  <c:v>Total general</c:v>
                </c:pt>
                <c:pt idx="1">
                  <c:v>Excelente</c:v>
                </c:pt>
                <c:pt idx="2">
                  <c:v>Bueno</c:v>
                </c:pt>
                <c:pt idx="3">
                  <c:v>Regular</c:v>
                </c:pt>
                <c:pt idx="4">
                  <c:v>No responde</c:v>
                </c:pt>
              </c:strCache>
            </c:strRef>
          </c:cat>
          <c:val>
            <c:numRef>
              <c:f>Hoja3!$D$4:$D$8</c:f>
              <c:numCache>
                <c:formatCode>0%</c:formatCode>
                <c:ptCount val="5"/>
                <c:pt idx="1">
                  <c:v>0.52777777777777779</c:v>
                </c:pt>
                <c:pt idx="2">
                  <c:v>0.27777777777777779</c:v>
                </c:pt>
                <c:pt idx="3">
                  <c:v>0.1111111111111111</c:v>
                </c:pt>
                <c:pt idx="4">
                  <c:v>8.3333333333333329E-2</c:v>
                </c:pt>
              </c:numCache>
            </c:numRef>
          </c:val>
          <c:smooth val="0"/>
          <c:extLst>
            <c:ext xmlns:c16="http://schemas.microsoft.com/office/drawing/2014/chart" uri="{C3380CC4-5D6E-409C-BE32-E72D297353CC}">
              <c16:uniqueId val="{00000001-0FA6-4B09-9181-A5C2627B6C7C}"/>
            </c:ext>
          </c:extLst>
        </c:ser>
        <c:dLbls>
          <c:showLegendKey val="0"/>
          <c:showVal val="0"/>
          <c:showCatName val="0"/>
          <c:showSerName val="0"/>
          <c:showPercent val="0"/>
          <c:showBubbleSize val="0"/>
        </c:dLbls>
        <c:marker val="1"/>
        <c:smooth val="0"/>
        <c:axId val="269067024"/>
        <c:axId val="269069104"/>
      </c:lineChart>
      <c:catAx>
        <c:axId val="269073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9063280"/>
        <c:crosses val="autoZero"/>
        <c:auto val="1"/>
        <c:lblAlgn val="ctr"/>
        <c:lblOffset val="100"/>
        <c:noMultiLvlLbl val="0"/>
      </c:catAx>
      <c:valAx>
        <c:axId val="269063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9073680"/>
        <c:crosses val="autoZero"/>
        <c:crossBetween val="between"/>
      </c:valAx>
      <c:valAx>
        <c:axId val="26906910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9067024"/>
        <c:crosses val="max"/>
        <c:crossBetween val="between"/>
      </c:valAx>
      <c:catAx>
        <c:axId val="269067024"/>
        <c:scaling>
          <c:orientation val="minMax"/>
        </c:scaling>
        <c:delete val="1"/>
        <c:axPos val="b"/>
        <c:numFmt formatCode="General" sourceLinked="1"/>
        <c:majorTickMark val="none"/>
        <c:minorTickMark val="none"/>
        <c:tickLblPos val="nextTo"/>
        <c:crossAx val="2690691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CO" sz="1400" b="0"/>
              <a:t>2. Se</a:t>
            </a:r>
            <a:r>
              <a:rPr lang="es-CO" sz="1400" b="0" baseline="0"/>
              <a:t> evidenció planeación,organización y adecuads logística garantizando el cumplimiento y expectativa de la feria de transparencia</a:t>
            </a:r>
            <a:endParaRPr lang="es-CO" sz="1400" b="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Hoja3!$B$12:$B$15</c:f>
              <c:strCache>
                <c:ptCount val="4"/>
                <c:pt idx="0">
                  <c:v>Total general</c:v>
                </c:pt>
                <c:pt idx="1">
                  <c:v>Excelente</c:v>
                </c:pt>
                <c:pt idx="2">
                  <c:v>Bueno</c:v>
                </c:pt>
                <c:pt idx="3">
                  <c:v>No responde</c:v>
                </c:pt>
              </c:strCache>
            </c:strRef>
          </c:cat>
          <c:val>
            <c:numRef>
              <c:f>Hoja3!$C$12:$C$15</c:f>
              <c:numCache>
                <c:formatCode>General</c:formatCode>
                <c:ptCount val="4"/>
                <c:pt idx="0">
                  <c:v>36</c:v>
                </c:pt>
                <c:pt idx="1">
                  <c:v>17</c:v>
                </c:pt>
                <c:pt idx="2">
                  <c:v>16</c:v>
                </c:pt>
                <c:pt idx="3">
                  <c:v>3</c:v>
                </c:pt>
              </c:numCache>
            </c:numRef>
          </c:val>
          <c:extLst>
            <c:ext xmlns:c16="http://schemas.microsoft.com/office/drawing/2014/chart" uri="{C3380CC4-5D6E-409C-BE32-E72D297353CC}">
              <c16:uniqueId val="{00000000-804F-47A0-83EF-9CD44F7CD2FF}"/>
            </c:ext>
          </c:extLst>
        </c:ser>
        <c:dLbls>
          <c:showLegendKey val="0"/>
          <c:showVal val="0"/>
          <c:showCatName val="0"/>
          <c:showSerName val="0"/>
          <c:showPercent val="0"/>
          <c:showBubbleSize val="0"/>
        </c:dLbls>
        <c:gapWidth val="269"/>
        <c:overlap val="-27"/>
        <c:axId val="269073680"/>
        <c:axId val="269063280"/>
      </c:barChart>
      <c:lineChart>
        <c:grouping val="standard"/>
        <c:varyColors val="0"/>
        <c:ser>
          <c:idx val="1"/>
          <c:order val="1"/>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1"/>
              <c:layout>
                <c:manualLayout>
                  <c:x val="-2.0481310803891449E-3"/>
                  <c:y val="6.5339448402575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4F-47A0-83EF-9CD44F7CD2FF}"/>
                </c:ext>
              </c:extLst>
            </c:dLbl>
            <c:dLbl>
              <c:idx val="2"/>
              <c:layout>
                <c:manualLayout>
                  <c:x val="-2.4577572964669663E-2"/>
                  <c:y val="9.392545707870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4F-47A0-83EF-9CD44F7CD2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Hoja3!$B$12:$B$15</c:f>
              <c:strCache>
                <c:ptCount val="4"/>
                <c:pt idx="0">
                  <c:v>Total general</c:v>
                </c:pt>
                <c:pt idx="1">
                  <c:v>Excelente</c:v>
                </c:pt>
                <c:pt idx="2">
                  <c:v>Bueno</c:v>
                </c:pt>
                <c:pt idx="3">
                  <c:v>No responde</c:v>
                </c:pt>
              </c:strCache>
            </c:strRef>
          </c:cat>
          <c:val>
            <c:numRef>
              <c:f>Hoja3!$D$12:$D$15</c:f>
              <c:numCache>
                <c:formatCode>0%</c:formatCode>
                <c:ptCount val="4"/>
                <c:pt idx="1">
                  <c:v>0.47222222222222221</c:v>
                </c:pt>
                <c:pt idx="2">
                  <c:v>0.44444444444444442</c:v>
                </c:pt>
                <c:pt idx="3">
                  <c:v>8.3333333333333329E-2</c:v>
                </c:pt>
              </c:numCache>
            </c:numRef>
          </c:val>
          <c:smooth val="0"/>
          <c:extLst>
            <c:ext xmlns:c16="http://schemas.microsoft.com/office/drawing/2014/chart" uri="{C3380CC4-5D6E-409C-BE32-E72D297353CC}">
              <c16:uniqueId val="{00000003-804F-47A0-83EF-9CD44F7CD2FF}"/>
            </c:ext>
          </c:extLst>
        </c:ser>
        <c:dLbls>
          <c:showLegendKey val="0"/>
          <c:showVal val="0"/>
          <c:showCatName val="0"/>
          <c:showSerName val="0"/>
          <c:showPercent val="0"/>
          <c:showBubbleSize val="0"/>
        </c:dLbls>
        <c:marker val="1"/>
        <c:smooth val="0"/>
        <c:axId val="269067024"/>
        <c:axId val="269069104"/>
      </c:lineChart>
      <c:catAx>
        <c:axId val="269073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9063280"/>
        <c:crosses val="autoZero"/>
        <c:auto val="1"/>
        <c:lblAlgn val="ctr"/>
        <c:lblOffset val="100"/>
        <c:noMultiLvlLbl val="0"/>
      </c:catAx>
      <c:valAx>
        <c:axId val="269063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9073680"/>
        <c:crosses val="autoZero"/>
        <c:crossBetween val="between"/>
      </c:valAx>
      <c:valAx>
        <c:axId val="26906910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9067024"/>
        <c:crosses val="max"/>
        <c:crossBetween val="between"/>
      </c:valAx>
      <c:catAx>
        <c:axId val="269067024"/>
        <c:scaling>
          <c:orientation val="minMax"/>
        </c:scaling>
        <c:delete val="1"/>
        <c:axPos val="b"/>
        <c:numFmt formatCode="General" sourceLinked="1"/>
        <c:majorTickMark val="none"/>
        <c:minorTickMark val="none"/>
        <c:tickLblPos val="nextTo"/>
        <c:crossAx val="2690691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CO" sz="1400" b="0"/>
              <a:t>3. Fue</a:t>
            </a:r>
            <a:r>
              <a:rPr lang="es-CO" sz="1400" b="0" baseline="0"/>
              <a:t> adecuada la duración e intensidad horaria del evento</a:t>
            </a:r>
            <a:endParaRPr lang="es-CO" sz="1400" b="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Hoja3!$B$19:$B$22</c:f>
              <c:strCache>
                <c:ptCount val="4"/>
                <c:pt idx="0">
                  <c:v>Total general</c:v>
                </c:pt>
                <c:pt idx="1">
                  <c:v>Bueno</c:v>
                </c:pt>
                <c:pt idx="2">
                  <c:v>Excelente</c:v>
                </c:pt>
                <c:pt idx="3">
                  <c:v>No responde</c:v>
                </c:pt>
              </c:strCache>
            </c:strRef>
          </c:cat>
          <c:val>
            <c:numRef>
              <c:f>Hoja3!$C$19:$C$22</c:f>
              <c:numCache>
                <c:formatCode>General</c:formatCode>
                <c:ptCount val="4"/>
                <c:pt idx="0">
                  <c:v>36</c:v>
                </c:pt>
                <c:pt idx="1">
                  <c:v>19</c:v>
                </c:pt>
                <c:pt idx="2">
                  <c:v>14</c:v>
                </c:pt>
                <c:pt idx="3">
                  <c:v>3</c:v>
                </c:pt>
              </c:numCache>
            </c:numRef>
          </c:val>
          <c:extLst>
            <c:ext xmlns:c16="http://schemas.microsoft.com/office/drawing/2014/chart" uri="{C3380CC4-5D6E-409C-BE32-E72D297353CC}">
              <c16:uniqueId val="{00000000-495E-478B-A21D-46041E1C5398}"/>
            </c:ext>
          </c:extLst>
        </c:ser>
        <c:dLbls>
          <c:showLegendKey val="0"/>
          <c:showVal val="0"/>
          <c:showCatName val="0"/>
          <c:showSerName val="0"/>
          <c:showPercent val="0"/>
          <c:showBubbleSize val="0"/>
        </c:dLbls>
        <c:gapWidth val="269"/>
        <c:overlap val="-27"/>
        <c:axId val="269073680"/>
        <c:axId val="269063280"/>
      </c:barChart>
      <c:lineChart>
        <c:grouping val="standard"/>
        <c:varyColors val="0"/>
        <c:ser>
          <c:idx val="1"/>
          <c:order val="1"/>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Hoja3!$B$19:$B$22</c:f>
              <c:strCache>
                <c:ptCount val="4"/>
                <c:pt idx="0">
                  <c:v>Total general</c:v>
                </c:pt>
                <c:pt idx="1">
                  <c:v>Bueno</c:v>
                </c:pt>
                <c:pt idx="2">
                  <c:v>Excelente</c:v>
                </c:pt>
                <c:pt idx="3">
                  <c:v>No responde</c:v>
                </c:pt>
              </c:strCache>
            </c:strRef>
          </c:cat>
          <c:val>
            <c:numRef>
              <c:f>Hoja3!$D$19:$D$22</c:f>
              <c:numCache>
                <c:formatCode>0%</c:formatCode>
                <c:ptCount val="4"/>
                <c:pt idx="1">
                  <c:v>0.52777777777777779</c:v>
                </c:pt>
                <c:pt idx="2">
                  <c:v>0.3888888888888889</c:v>
                </c:pt>
                <c:pt idx="3">
                  <c:v>8.3333333333333329E-2</c:v>
                </c:pt>
              </c:numCache>
            </c:numRef>
          </c:val>
          <c:smooth val="0"/>
          <c:extLst>
            <c:ext xmlns:c16="http://schemas.microsoft.com/office/drawing/2014/chart" uri="{C3380CC4-5D6E-409C-BE32-E72D297353CC}">
              <c16:uniqueId val="{00000001-495E-478B-A21D-46041E1C5398}"/>
            </c:ext>
          </c:extLst>
        </c:ser>
        <c:dLbls>
          <c:showLegendKey val="0"/>
          <c:showVal val="0"/>
          <c:showCatName val="0"/>
          <c:showSerName val="0"/>
          <c:showPercent val="0"/>
          <c:showBubbleSize val="0"/>
        </c:dLbls>
        <c:marker val="1"/>
        <c:smooth val="0"/>
        <c:axId val="269067024"/>
        <c:axId val="269069104"/>
      </c:lineChart>
      <c:catAx>
        <c:axId val="269073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9063280"/>
        <c:crosses val="autoZero"/>
        <c:auto val="1"/>
        <c:lblAlgn val="ctr"/>
        <c:lblOffset val="100"/>
        <c:noMultiLvlLbl val="0"/>
      </c:catAx>
      <c:valAx>
        <c:axId val="269063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9073680"/>
        <c:crosses val="autoZero"/>
        <c:crossBetween val="between"/>
      </c:valAx>
      <c:valAx>
        <c:axId val="26906910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9067024"/>
        <c:crosses val="max"/>
        <c:crossBetween val="between"/>
      </c:valAx>
      <c:catAx>
        <c:axId val="269067024"/>
        <c:scaling>
          <c:orientation val="minMax"/>
        </c:scaling>
        <c:delete val="1"/>
        <c:axPos val="b"/>
        <c:numFmt formatCode="General" sourceLinked="1"/>
        <c:majorTickMark val="none"/>
        <c:minorTickMark val="none"/>
        <c:tickLblPos val="nextTo"/>
        <c:crossAx val="2690691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CO" sz="1400" b="0"/>
              <a:t>4. Considera</a:t>
            </a:r>
            <a:r>
              <a:rPr lang="es-CO" sz="1400" b="0" baseline="0"/>
              <a:t> que los procesos de compra y contrataciones públicas de la Aerocivil  están enmarcados en el principio de transparencia</a:t>
            </a:r>
            <a:endParaRPr lang="es-CO" sz="1400" b="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Hoja3!$B$26:$B$28</c:f>
              <c:strCache>
                <c:ptCount val="3"/>
                <c:pt idx="0">
                  <c:v>Total general</c:v>
                </c:pt>
                <c:pt idx="1">
                  <c:v>Si</c:v>
                </c:pt>
                <c:pt idx="2">
                  <c:v>No</c:v>
                </c:pt>
              </c:strCache>
            </c:strRef>
          </c:cat>
          <c:val>
            <c:numRef>
              <c:f>Hoja3!$C$26:$C$28</c:f>
              <c:numCache>
                <c:formatCode>General</c:formatCode>
                <c:ptCount val="3"/>
                <c:pt idx="0">
                  <c:v>36</c:v>
                </c:pt>
                <c:pt idx="1">
                  <c:v>32</c:v>
                </c:pt>
                <c:pt idx="2">
                  <c:v>4</c:v>
                </c:pt>
              </c:numCache>
            </c:numRef>
          </c:val>
          <c:extLst>
            <c:ext xmlns:c16="http://schemas.microsoft.com/office/drawing/2014/chart" uri="{C3380CC4-5D6E-409C-BE32-E72D297353CC}">
              <c16:uniqueId val="{00000000-639F-468B-B4CE-39E84DEC62B7}"/>
            </c:ext>
          </c:extLst>
        </c:ser>
        <c:dLbls>
          <c:showLegendKey val="0"/>
          <c:showVal val="0"/>
          <c:showCatName val="0"/>
          <c:showSerName val="0"/>
          <c:showPercent val="0"/>
          <c:showBubbleSize val="0"/>
        </c:dLbls>
        <c:gapWidth val="269"/>
        <c:overlap val="-27"/>
        <c:axId val="269073680"/>
        <c:axId val="269063280"/>
      </c:barChart>
      <c:lineChart>
        <c:grouping val="standard"/>
        <c:varyColors val="0"/>
        <c:ser>
          <c:idx val="1"/>
          <c:order val="1"/>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1"/>
              <c:layout>
                <c:manualLayout>
                  <c:x val="1.2288786482334795E-2"/>
                  <c:y val="-2.0418577625804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9F-468B-B4CE-39E84DEC62B7}"/>
                </c:ext>
              </c:extLst>
            </c:dLbl>
            <c:dLbl>
              <c:idx val="2"/>
              <c:layout>
                <c:manualLayout>
                  <c:x val="1.4336917562724014E-2"/>
                  <c:y val="-3.6753439726449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9F-468B-B4CE-39E84DEC62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Hoja3!$B$26:$B$28</c:f>
              <c:strCache>
                <c:ptCount val="3"/>
                <c:pt idx="0">
                  <c:v>Total general</c:v>
                </c:pt>
                <c:pt idx="1">
                  <c:v>Si</c:v>
                </c:pt>
                <c:pt idx="2">
                  <c:v>No</c:v>
                </c:pt>
              </c:strCache>
            </c:strRef>
          </c:cat>
          <c:val>
            <c:numRef>
              <c:f>Hoja3!$D$26:$D$28</c:f>
              <c:numCache>
                <c:formatCode>0%</c:formatCode>
                <c:ptCount val="3"/>
                <c:pt idx="1">
                  <c:v>0.88888888888888884</c:v>
                </c:pt>
                <c:pt idx="2">
                  <c:v>0.1111111111111111</c:v>
                </c:pt>
              </c:numCache>
            </c:numRef>
          </c:val>
          <c:smooth val="0"/>
          <c:extLst>
            <c:ext xmlns:c16="http://schemas.microsoft.com/office/drawing/2014/chart" uri="{C3380CC4-5D6E-409C-BE32-E72D297353CC}">
              <c16:uniqueId val="{00000003-639F-468B-B4CE-39E84DEC62B7}"/>
            </c:ext>
          </c:extLst>
        </c:ser>
        <c:dLbls>
          <c:showLegendKey val="0"/>
          <c:showVal val="0"/>
          <c:showCatName val="0"/>
          <c:showSerName val="0"/>
          <c:showPercent val="0"/>
          <c:showBubbleSize val="0"/>
        </c:dLbls>
        <c:marker val="1"/>
        <c:smooth val="0"/>
        <c:axId val="269067024"/>
        <c:axId val="269069104"/>
      </c:lineChart>
      <c:catAx>
        <c:axId val="269073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9063280"/>
        <c:crosses val="autoZero"/>
        <c:auto val="1"/>
        <c:lblAlgn val="ctr"/>
        <c:lblOffset val="100"/>
        <c:noMultiLvlLbl val="0"/>
      </c:catAx>
      <c:valAx>
        <c:axId val="269063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9073680"/>
        <c:crosses val="autoZero"/>
        <c:crossBetween val="between"/>
      </c:valAx>
      <c:valAx>
        <c:axId val="26906910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9067024"/>
        <c:crosses val="max"/>
        <c:crossBetween val="between"/>
      </c:valAx>
      <c:catAx>
        <c:axId val="269067024"/>
        <c:scaling>
          <c:orientation val="minMax"/>
        </c:scaling>
        <c:delete val="1"/>
        <c:axPos val="b"/>
        <c:numFmt formatCode="General" sourceLinked="1"/>
        <c:majorTickMark val="none"/>
        <c:minorTickMark val="none"/>
        <c:tickLblPos val="nextTo"/>
        <c:crossAx val="2690691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CO" sz="1400" b="0"/>
              <a:t>5. Considera</a:t>
            </a:r>
            <a:r>
              <a:rPr lang="es-CO" sz="1400" b="0" baseline="0"/>
              <a:t> que los procesos de compra y contrataciones públicas de la Aerocivil garantizan pluralidad de oferentes</a:t>
            </a:r>
            <a:endParaRPr lang="es-CO" sz="1400" b="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Hoja3!$B$31:$B$33</c:f>
              <c:strCache>
                <c:ptCount val="3"/>
                <c:pt idx="0">
                  <c:v>Total general</c:v>
                </c:pt>
                <c:pt idx="1">
                  <c:v>Si</c:v>
                </c:pt>
                <c:pt idx="2">
                  <c:v>No</c:v>
                </c:pt>
              </c:strCache>
            </c:strRef>
          </c:cat>
          <c:val>
            <c:numRef>
              <c:f>Hoja3!$C$31:$C$33</c:f>
              <c:numCache>
                <c:formatCode>General</c:formatCode>
                <c:ptCount val="3"/>
                <c:pt idx="0">
                  <c:v>36</c:v>
                </c:pt>
                <c:pt idx="1">
                  <c:v>32</c:v>
                </c:pt>
                <c:pt idx="2">
                  <c:v>4</c:v>
                </c:pt>
              </c:numCache>
            </c:numRef>
          </c:val>
          <c:extLst>
            <c:ext xmlns:c16="http://schemas.microsoft.com/office/drawing/2014/chart" uri="{C3380CC4-5D6E-409C-BE32-E72D297353CC}">
              <c16:uniqueId val="{00000000-6958-4547-9FCF-881754FB5339}"/>
            </c:ext>
          </c:extLst>
        </c:ser>
        <c:dLbls>
          <c:showLegendKey val="0"/>
          <c:showVal val="0"/>
          <c:showCatName val="0"/>
          <c:showSerName val="0"/>
          <c:showPercent val="0"/>
          <c:showBubbleSize val="0"/>
        </c:dLbls>
        <c:gapWidth val="269"/>
        <c:overlap val="-27"/>
        <c:axId val="269073680"/>
        <c:axId val="269063280"/>
      </c:barChart>
      <c:lineChart>
        <c:grouping val="standard"/>
        <c:varyColors val="0"/>
        <c:ser>
          <c:idx val="1"/>
          <c:order val="1"/>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1"/>
              <c:layout>
                <c:manualLayout>
                  <c:x val="2.0481310803891449E-2"/>
                  <c:y val="-2.4502293150965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58-4547-9FCF-881754FB53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Hoja3!$B$31:$B$33</c:f>
              <c:strCache>
                <c:ptCount val="3"/>
                <c:pt idx="0">
                  <c:v>Total general</c:v>
                </c:pt>
                <c:pt idx="1">
                  <c:v>Si</c:v>
                </c:pt>
                <c:pt idx="2">
                  <c:v>No</c:v>
                </c:pt>
              </c:strCache>
            </c:strRef>
          </c:cat>
          <c:val>
            <c:numRef>
              <c:f>Hoja3!$D$31:$D$33</c:f>
              <c:numCache>
                <c:formatCode>0%</c:formatCode>
                <c:ptCount val="3"/>
                <c:pt idx="1">
                  <c:v>0.88888888888888884</c:v>
                </c:pt>
                <c:pt idx="2">
                  <c:v>0.1111111111111111</c:v>
                </c:pt>
              </c:numCache>
            </c:numRef>
          </c:val>
          <c:smooth val="0"/>
          <c:extLst>
            <c:ext xmlns:c16="http://schemas.microsoft.com/office/drawing/2014/chart" uri="{C3380CC4-5D6E-409C-BE32-E72D297353CC}">
              <c16:uniqueId val="{00000002-6958-4547-9FCF-881754FB5339}"/>
            </c:ext>
          </c:extLst>
        </c:ser>
        <c:dLbls>
          <c:showLegendKey val="0"/>
          <c:showVal val="0"/>
          <c:showCatName val="0"/>
          <c:showSerName val="0"/>
          <c:showPercent val="0"/>
          <c:showBubbleSize val="0"/>
        </c:dLbls>
        <c:marker val="1"/>
        <c:smooth val="0"/>
        <c:axId val="269067024"/>
        <c:axId val="269069104"/>
      </c:lineChart>
      <c:catAx>
        <c:axId val="269073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9063280"/>
        <c:crosses val="autoZero"/>
        <c:auto val="1"/>
        <c:lblAlgn val="ctr"/>
        <c:lblOffset val="100"/>
        <c:noMultiLvlLbl val="0"/>
      </c:catAx>
      <c:valAx>
        <c:axId val="269063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9073680"/>
        <c:crosses val="autoZero"/>
        <c:crossBetween val="between"/>
      </c:valAx>
      <c:valAx>
        <c:axId val="26906910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9067024"/>
        <c:crosses val="max"/>
        <c:crossBetween val="between"/>
      </c:valAx>
      <c:catAx>
        <c:axId val="269067024"/>
        <c:scaling>
          <c:orientation val="minMax"/>
        </c:scaling>
        <c:delete val="1"/>
        <c:axPos val="b"/>
        <c:numFmt formatCode="General" sourceLinked="1"/>
        <c:majorTickMark val="none"/>
        <c:minorTickMark val="none"/>
        <c:tickLblPos val="nextTo"/>
        <c:crossAx val="2690691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7DCEA-4E50-4DD7-A4F0-29792DF8FD78}" type="datetimeFigureOut">
              <a:rPr lang="es-CO" smtClean="0"/>
              <a:t>11/08/2022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596C3-A55B-49F3-A244-776DC81DB359}" type="slidenum">
              <a:rPr lang="es-CO" smtClean="0"/>
              <a:t>‹Nº›</a:t>
            </a:fld>
            <a:endParaRPr lang="es-CO"/>
          </a:p>
        </p:txBody>
      </p:sp>
    </p:spTree>
    <p:extLst>
      <p:ext uri="{BB962C8B-B14F-4D97-AF65-F5344CB8AC3E}">
        <p14:creationId xmlns:p14="http://schemas.microsoft.com/office/powerpoint/2010/main" val="358592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EBC316-A0AE-4DB6-8D54-C63046B0D6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63E63F0-1D6E-4714-B9BB-774B5C1D71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526537F-2F38-41B2-8672-7EB0B23A9A40}"/>
              </a:ext>
            </a:extLst>
          </p:cNvPr>
          <p:cNvSpPr>
            <a:spLocks noGrp="1"/>
          </p:cNvSpPr>
          <p:nvPr>
            <p:ph type="dt" sz="half" idx="10"/>
          </p:nvPr>
        </p:nvSpPr>
        <p:spPr/>
        <p:txBody>
          <a:bodyPr/>
          <a:lstStyle/>
          <a:p>
            <a:fld id="{14138F09-792E-4701-B3D3-1772DEADDE1B}" type="datetimeFigureOut">
              <a:rPr lang="es-CO" smtClean="0"/>
              <a:t>11/08/2022</a:t>
            </a:fld>
            <a:endParaRPr lang="es-CO"/>
          </a:p>
        </p:txBody>
      </p:sp>
      <p:sp>
        <p:nvSpPr>
          <p:cNvPr id="5" name="Marcador de pie de página 4">
            <a:extLst>
              <a:ext uri="{FF2B5EF4-FFF2-40B4-BE49-F238E27FC236}">
                <a16:creationId xmlns:a16="http://schemas.microsoft.com/office/drawing/2014/main" id="{6C2CC699-DFE1-4D43-89B1-1C28E38A3CF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E9C4BDA-EA9F-439F-8CA1-F71564C1BF7E}"/>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73951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1171ED-2DDD-4EA8-96B0-98F6568C0E2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688BD00-9679-4ADD-86B6-2F44C34A1F8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37C3B4B-40D6-4697-B027-9EC922DB0201}"/>
              </a:ext>
            </a:extLst>
          </p:cNvPr>
          <p:cNvSpPr>
            <a:spLocks noGrp="1"/>
          </p:cNvSpPr>
          <p:nvPr>
            <p:ph type="dt" sz="half" idx="10"/>
          </p:nvPr>
        </p:nvSpPr>
        <p:spPr/>
        <p:txBody>
          <a:bodyPr/>
          <a:lstStyle/>
          <a:p>
            <a:fld id="{14138F09-792E-4701-B3D3-1772DEADDE1B}" type="datetimeFigureOut">
              <a:rPr lang="es-CO" smtClean="0"/>
              <a:t>11/08/2022</a:t>
            </a:fld>
            <a:endParaRPr lang="es-CO"/>
          </a:p>
        </p:txBody>
      </p:sp>
      <p:sp>
        <p:nvSpPr>
          <p:cNvPr id="5" name="Marcador de pie de página 4">
            <a:extLst>
              <a:ext uri="{FF2B5EF4-FFF2-40B4-BE49-F238E27FC236}">
                <a16:creationId xmlns:a16="http://schemas.microsoft.com/office/drawing/2014/main" id="{94915F44-4B0C-44E2-A3EF-5B43CA228A9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ECA163-AC92-4DA1-BDCF-46B18352BA61}"/>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395957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840DCA-EB58-4334-84B5-E980B7414C5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4FB05E8-1F00-490E-B186-76CB896360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E477067-12F2-4071-BACB-A954FB4D95E2}"/>
              </a:ext>
            </a:extLst>
          </p:cNvPr>
          <p:cNvSpPr>
            <a:spLocks noGrp="1"/>
          </p:cNvSpPr>
          <p:nvPr>
            <p:ph type="dt" sz="half" idx="10"/>
          </p:nvPr>
        </p:nvSpPr>
        <p:spPr/>
        <p:txBody>
          <a:bodyPr/>
          <a:lstStyle/>
          <a:p>
            <a:fld id="{14138F09-792E-4701-B3D3-1772DEADDE1B}" type="datetimeFigureOut">
              <a:rPr lang="es-CO" smtClean="0"/>
              <a:t>11/08/2022</a:t>
            </a:fld>
            <a:endParaRPr lang="es-CO"/>
          </a:p>
        </p:txBody>
      </p:sp>
      <p:sp>
        <p:nvSpPr>
          <p:cNvPr id="5" name="Marcador de pie de página 4">
            <a:extLst>
              <a:ext uri="{FF2B5EF4-FFF2-40B4-BE49-F238E27FC236}">
                <a16:creationId xmlns:a16="http://schemas.microsoft.com/office/drawing/2014/main" id="{178A4BE6-803E-48B8-A935-8ACD5066A3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BC4921E-96D5-4853-A5AC-0EFFE89D7B33}"/>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286885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944138-BBB6-4D1B-942E-4B61F4E4851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247E31C-370D-4487-89A7-B861F2EE5BF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25D460A-E58E-4B68-A93A-5FBEC99D90C7}"/>
              </a:ext>
            </a:extLst>
          </p:cNvPr>
          <p:cNvSpPr>
            <a:spLocks noGrp="1"/>
          </p:cNvSpPr>
          <p:nvPr>
            <p:ph type="dt" sz="half" idx="10"/>
          </p:nvPr>
        </p:nvSpPr>
        <p:spPr/>
        <p:txBody>
          <a:bodyPr/>
          <a:lstStyle/>
          <a:p>
            <a:fld id="{14138F09-792E-4701-B3D3-1772DEADDE1B}" type="datetimeFigureOut">
              <a:rPr lang="es-CO" smtClean="0"/>
              <a:t>11/08/2022</a:t>
            </a:fld>
            <a:endParaRPr lang="es-CO"/>
          </a:p>
        </p:txBody>
      </p:sp>
      <p:sp>
        <p:nvSpPr>
          <p:cNvPr id="5" name="Marcador de pie de página 4">
            <a:extLst>
              <a:ext uri="{FF2B5EF4-FFF2-40B4-BE49-F238E27FC236}">
                <a16:creationId xmlns:a16="http://schemas.microsoft.com/office/drawing/2014/main" id="{2B88C123-90C5-4337-9455-8BC1FD3147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67ACBA5-3EC7-4569-B4E2-7632078A4BAF}"/>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50311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603692-DA52-41DE-A5CF-56754821595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9628ED4-FAFD-4634-977C-6A4CF2F44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75CD4BA-3035-4A3F-98BC-97B6D867571F}"/>
              </a:ext>
            </a:extLst>
          </p:cNvPr>
          <p:cNvSpPr>
            <a:spLocks noGrp="1"/>
          </p:cNvSpPr>
          <p:nvPr>
            <p:ph type="dt" sz="half" idx="10"/>
          </p:nvPr>
        </p:nvSpPr>
        <p:spPr/>
        <p:txBody>
          <a:bodyPr/>
          <a:lstStyle/>
          <a:p>
            <a:fld id="{14138F09-792E-4701-B3D3-1772DEADDE1B}" type="datetimeFigureOut">
              <a:rPr lang="es-CO" smtClean="0"/>
              <a:t>11/08/2022</a:t>
            </a:fld>
            <a:endParaRPr lang="es-CO"/>
          </a:p>
        </p:txBody>
      </p:sp>
      <p:sp>
        <p:nvSpPr>
          <p:cNvPr id="5" name="Marcador de pie de página 4">
            <a:extLst>
              <a:ext uri="{FF2B5EF4-FFF2-40B4-BE49-F238E27FC236}">
                <a16:creationId xmlns:a16="http://schemas.microsoft.com/office/drawing/2014/main" id="{A78C2365-AD56-4756-A68B-4B330C7273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73F43C5-CFCD-411B-AAC8-EB3A16CC7101}"/>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360994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1EEC-4CCC-4DAC-9D6C-39E37111701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7969007-1026-46C5-80E9-C12C503800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6F0D8BE-5C60-40F9-9CF1-B2E3EBE52A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61E0F67-8978-4D68-8A5C-BE9638480B8E}"/>
              </a:ext>
            </a:extLst>
          </p:cNvPr>
          <p:cNvSpPr>
            <a:spLocks noGrp="1"/>
          </p:cNvSpPr>
          <p:nvPr>
            <p:ph type="dt" sz="half" idx="10"/>
          </p:nvPr>
        </p:nvSpPr>
        <p:spPr/>
        <p:txBody>
          <a:bodyPr/>
          <a:lstStyle/>
          <a:p>
            <a:fld id="{14138F09-792E-4701-B3D3-1772DEADDE1B}" type="datetimeFigureOut">
              <a:rPr lang="es-CO" smtClean="0"/>
              <a:t>11/08/2022</a:t>
            </a:fld>
            <a:endParaRPr lang="es-CO"/>
          </a:p>
        </p:txBody>
      </p:sp>
      <p:sp>
        <p:nvSpPr>
          <p:cNvPr id="6" name="Marcador de pie de página 5">
            <a:extLst>
              <a:ext uri="{FF2B5EF4-FFF2-40B4-BE49-F238E27FC236}">
                <a16:creationId xmlns:a16="http://schemas.microsoft.com/office/drawing/2014/main" id="{BC2321B2-5ADD-4F51-BF16-5B6807C5937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134E0CB-F895-4F9C-B07D-3971BA1FAC0D}"/>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28894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0C7AC-0A63-4EFF-B20C-43F37E3AAE4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06C663F-E040-4240-B09F-D51CE7E2F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81A1469-4606-4DF5-A0BC-6FBF713859F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5617D60-8F7C-40DE-84CA-B318390B8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E825C18-1425-458D-81D3-FEC6FC8842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0EDAC33-3A40-4AB0-AE80-C0AB2CA1B43B}"/>
              </a:ext>
            </a:extLst>
          </p:cNvPr>
          <p:cNvSpPr>
            <a:spLocks noGrp="1"/>
          </p:cNvSpPr>
          <p:nvPr>
            <p:ph type="dt" sz="half" idx="10"/>
          </p:nvPr>
        </p:nvSpPr>
        <p:spPr/>
        <p:txBody>
          <a:bodyPr/>
          <a:lstStyle/>
          <a:p>
            <a:fld id="{14138F09-792E-4701-B3D3-1772DEADDE1B}" type="datetimeFigureOut">
              <a:rPr lang="es-CO" smtClean="0"/>
              <a:t>11/08/2022</a:t>
            </a:fld>
            <a:endParaRPr lang="es-CO"/>
          </a:p>
        </p:txBody>
      </p:sp>
      <p:sp>
        <p:nvSpPr>
          <p:cNvPr id="8" name="Marcador de pie de página 7">
            <a:extLst>
              <a:ext uri="{FF2B5EF4-FFF2-40B4-BE49-F238E27FC236}">
                <a16:creationId xmlns:a16="http://schemas.microsoft.com/office/drawing/2014/main" id="{DA9FD7DC-F77F-457C-8824-E1C97250F74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6C7E945-07A8-40B1-8BF3-D5BBF3ABD350}"/>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256420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17723-1939-416B-9E13-74A845E9A61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2559A84-2459-4CAA-9C72-6C3A77CE8BE3}"/>
              </a:ext>
            </a:extLst>
          </p:cNvPr>
          <p:cNvSpPr>
            <a:spLocks noGrp="1"/>
          </p:cNvSpPr>
          <p:nvPr>
            <p:ph type="dt" sz="half" idx="10"/>
          </p:nvPr>
        </p:nvSpPr>
        <p:spPr/>
        <p:txBody>
          <a:bodyPr/>
          <a:lstStyle/>
          <a:p>
            <a:fld id="{14138F09-792E-4701-B3D3-1772DEADDE1B}" type="datetimeFigureOut">
              <a:rPr lang="es-CO" smtClean="0"/>
              <a:t>11/08/2022</a:t>
            </a:fld>
            <a:endParaRPr lang="es-CO"/>
          </a:p>
        </p:txBody>
      </p:sp>
      <p:sp>
        <p:nvSpPr>
          <p:cNvPr id="4" name="Marcador de pie de página 3">
            <a:extLst>
              <a:ext uri="{FF2B5EF4-FFF2-40B4-BE49-F238E27FC236}">
                <a16:creationId xmlns:a16="http://schemas.microsoft.com/office/drawing/2014/main" id="{C76531DE-E9D8-4836-9B1A-8DA81A599F4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036D842-77BB-4493-8F8B-46F502381003}"/>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70247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78D9B0-21E4-466E-BB10-9213AF6FD07E}"/>
              </a:ext>
            </a:extLst>
          </p:cNvPr>
          <p:cNvSpPr>
            <a:spLocks noGrp="1"/>
          </p:cNvSpPr>
          <p:nvPr>
            <p:ph type="dt" sz="half" idx="10"/>
          </p:nvPr>
        </p:nvSpPr>
        <p:spPr/>
        <p:txBody>
          <a:bodyPr/>
          <a:lstStyle/>
          <a:p>
            <a:fld id="{14138F09-792E-4701-B3D3-1772DEADDE1B}" type="datetimeFigureOut">
              <a:rPr lang="es-CO" smtClean="0"/>
              <a:t>11/08/2022</a:t>
            </a:fld>
            <a:endParaRPr lang="es-CO"/>
          </a:p>
        </p:txBody>
      </p:sp>
      <p:sp>
        <p:nvSpPr>
          <p:cNvPr id="3" name="Marcador de pie de página 2">
            <a:extLst>
              <a:ext uri="{FF2B5EF4-FFF2-40B4-BE49-F238E27FC236}">
                <a16:creationId xmlns:a16="http://schemas.microsoft.com/office/drawing/2014/main" id="{9E12C5E9-DAC1-4916-9E3B-DF85058FE8B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7660B33-E3F8-4FC7-AAAF-FFB1CDB7F91C}"/>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238841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09570-CFA1-4C5F-842B-0D56F75D01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8D2AD04-9214-4107-8CC4-4732C6477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41FC881-E374-4EB5-80E2-CDC1D23B2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FEBE84-9634-43F8-B631-F98DBC987106}"/>
              </a:ext>
            </a:extLst>
          </p:cNvPr>
          <p:cNvSpPr>
            <a:spLocks noGrp="1"/>
          </p:cNvSpPr>
          <p:nvPr>
            <p:ph type="dt" sz="half" idx="10"/>
          </p:nvPr>
        </p:nvSpPr>
        <p:spPr/>
        <p:txBody>
          <a:bodyPr/>
          <a:lstStyle/>
          <a:p>
            <a:fld id="{14138F09-792E-4701-B3D3-1772DEADDE1B}" type="datetimeFigureOut">
              <a:rPr lang="es-CO" smtClean="0"/>
              <a:t>11/08/2022</a:t>
            </a:fld>
            <a:endParaRPr lang="es-CO"/>
          </a:p>
        </p:txBody>
      </p:sp>
      <p:sp>
        <p:nvSpPr>
          <p:cNvPr id="6" name="Marcador de pie de página 5">
            <a:extLst>
              <a:ext uri="{FF2B5EF4-FFF2-40B4-BE49-F238E27FC236}">
                <a16:creationId xmlns:a16="http://schemas.microsoft.com/office/drawing/2014/main" id="{415E8EF0-5CD1-48E4-B76F-4F15D1EE443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7D561E1-4D39-4E19-B46A-31F918A6BE78}"/>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82879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96147A-FB7D-43D4-A00E-0FCC463EE77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48E68413-341F-465C-B805-CA7390F1A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A8683CC8-6313-451A-9916-5FD2452AA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3211012-B598-4E59-9C66-42FF6C759294}"/>
              </a:ext>
            </a:extLst>
          </p:cNvPr>
          <p:cNvSpPr>
            <a:spLocks noGrp="1"/>
          </p:cNvSpPr>
          <p:nvPr>
            <p:ph type="dt" sz="half" idx="10"/>
          </p:nvPr>
        </p:nvSpPr>
        <p:spPr/>
        <p:txBody>
          <a:bodyPr/>
          <a:lstStyle/>
          <a:p>
            <a:fld id="{14138F09-792E-4701-B3D3-1772DEADDE1B}" type="datetimeFigureOut">
              <a:rPr lang="es-CO" smtClean="0"/>
              <a:t>11/08/2022</a:t>
            </a:fld>
            <a:endParaRPr lang="es-CO"/>
          </a:p>
        </p:txBody>
      </p:sp>
      <p:sp>
        <p:nvSpPr>
          <p:cNvPr id="6" name="Marcador de pie de página 5">
            <a:extLst>
              <a:ext uri="{FF2B5EF4-FFF2-40B4-BE49-F238E27FC236}">
                <a16:creationId xmlns:a16="http://schemas.microsoft.com/office/drawing/2014/main" id="{55F49BA0-4BD6-4111-98F6-43F17C9F724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3EBA01A-356A-45D0-BC08-04599BBD804F}"/>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71691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557F3F-9D95-489B-9C8F-E3AB60CBF7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8A05867-40EF-4EA1-B672-062F2C1CCA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767B0B0-DC3C-446D-8AA3-668E3319E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38F09-792E-4701-B3D3-1772DEADDE1B}" type="datetimeFigureOut">
              <a:rPr lang="es-CO" smtClean="0"/>
              <a:t>11/08/2022</a:t>
            </a:fld>
            <a:endParaRPr lang="es-CO"/>
          </a:p>
        </p:txBody>
      </p:sp>
      <p:sp>
        <p:nvSpPr>
          <p:cNvPr id="5" name="Marcador de pie de página 4">
            <a:extLst>
              <a:ext uri="{FF2B5EF4-FFF2-40B4-BE49-F238E27FC236}">
                <a16:creationId xmlns:a16="http://schemas.microsoft.com/office/drawing/2014/main" id="{83F77034-4275-49F9-B5A4-B877B1309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9C6E98A-346A-4E1D-8DA9-70CEB8FA23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EBA1D-D507-493A-9A56-A1E9DC555F57}" type="slidenum">
              <a:rPr lang="es-CO" smtClean="0"/>
              <a:t>‹Nº›</a:t>
            </a:fld>
            <a:endParaRPr lang="es-CO"/>
          </a:p>
        </p:txBody>
      </p:sp>
    </p:spTree>
    <p:extLst>
      <p:ext uri="{BB962C8B-B14F-4D97-AF65-F5344CB8AC3E}">
        <p14:creationId xmlns:p14="http://schemas.microsoft.com/office/powerpoint/2010/main" val="227935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aerocivil.gov.co/aerocivil/Feria-Transparencia/registr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F159336-F0B0-450C-8193-4CE198451054}"/>
              </a:ext>
            </a:extLst>
          </p:cNvPr>
          <p:cNvSpPr txBox="1">
            <a:spLocks/>
          </p:cNvSpPr>
          <p:nvPr/>
        </p:nvSpPr>
        <p:spPr>
          <a:xfrm>
            <a:off x="1549717" y="5110164"/>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000" b="1" dirty="0">
                <a:solidFill>
                  <a:srgbClr val="002060"/>
                </a:solidFill>
                <a:latin typeface="Arial" panose="020B0604020202020204" pitchFamily="34" charset="0"/>
                <a:cs typeface="Arial" panose="020B0604020202020204" pitchFamily="34" charset="0"/>
              </a:rPr>
              <a:t>INFORME RESULTADOS FERIA DE LA TRANSPARENCIA 2022</a:t>
            </a:r>
            <a:endParaRPr lang="es-CO" sz="3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16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59785"/>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3. EJECUCIÓN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517232" y="764458"/>
            <a:ext cx="10254089" cy="1138773"/>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3.3 ESPACIO DE DIALOGO Y PARTICIPACIÓN</a:t>
            </a:r>
          </a:p>
          <a:p>
            <a:pPr algn="just"/>
            <a:endParaRPr lang="es-CO" b="1" dirty="0">
              <a:solidFill>
                <a:srgbClr val="002060"/>
              </a:solidFill>
              <a:latin typeface="Arial" panose="020B0604020202020204" pitchFamily="34" charset="0"/>
              <a:ea typeface="+mj-ea"/>
              <a:cs typeface="Arial" panose="020B0604020202020204" pitchFamily="34" charset="0"/>
            </a:endParaRPr>
          </a:p>
          <a:p>
            <a:pPr algn="just"/>
            <a:r>
              <a:rPr lang="es-CO" sz="1600" dirty="0">
                <a:solidFill>
                  <a:schemeClr val="tx2"/>
                </a:solidFill>
              </a:rPr>
              <a:t>Durante la feria 2022 del 09 de junio Nivel Central, los participantes realizaron 2 preguntas en total a través del chat dispuesto, a continuación se mencionan las preguntas y sus respectivas respuestas:</a:t>
            </a:r>
          </a:p>
        </p:txBody>
      </p:sp>
      <p:pic>
        <p:nvPicPr>
          <p:cNvPr id="8" name="Imagen 7">
            <a:extLst>
              <a:ext uri="{FF2B5EF4-FFF2-40B4-BE49-F238E27FC236}">
                <a16:creationId xmlns:a16="http://schemas.microsoft.com/office/drawing/2014/main" id="{8B69FCAF-2695-4A19-80DB-C7150406A771}"/>
              </a:ext>
            </a:extLst>
          </p:cNvPr>
          <p:cNvPicPr>
            <a:picLocks noChangeAspect="1"/>
          </p:cNvPicPr>
          <p:nvPr/>
        </p:nvPicPr>
        <p:blipFill rotWithShape="1">
          <a:blip r:embed="rId4"/>
          <a:srcRect l="60853" t="23173" r="28879" b="60662"/>
          <a:stretch/>
        </p:blipFill>
        <p:spPr>
          <a:xfrm>
            <a:off x="277777" y="2263363"/>
            <a:ext cx="626231" cy="554294"/>
          </a:xfrm>
          <a:prstGeom prst="rect">
            <a:avLst/>
          </a:prstGeom>
        </p:spPr>
      </p:pic>
      <p:pic>
        <p:nvPicPr>
          <p:cNvPr id="9" name="Imagen 8">
            <a:extLst>
              <a:ext uri="{FF2B5EF4-FFF2-40B4-BE49-F238E27FC236}">
                <a16:creationId xmlns:a16="http://schemas.microsoft.com/office/drawing/2014/main" id="{BF84B8F2-1641-4243-AE0D-E37AFC2597ED}"/>
              </a:ext>
            </a:extLst>
          </p:cNvPr>
          <p:cNvPicPr>
            <a:picLocks noChangeAspect="1"/>
          </p:cNvPicPr>
          <p:nvPr/>
        </p:nvPicPr>
        <p:blipFill rotWithShape="1">
          <a:blip r:embed="rId4"/>
          <a:srcRect l="71120" t="22359" r="19012" b="60663"/>
          <a:stretch/>
        </p:blipFill>
        <p:spPr>
          <a:xfrm>
            <a:off x="6474122" y="2239939"/>
            <a:ext cx="573824" cy="555053"/>
          </a:xfrm>
          <a:prstGeom prst="rect">
            <a:avLst/>
          </a:prstGeom>
        </p:spPr>
      </p:pic>
      <p:sp>
        <p:nvSpPr>
          <p:cNvPr id="12" name="CuadroTexto 11">
            <a:extLst>
              <a:ext uri="{FF2B5EF4-FFF2-40B4-BE49-F238E27FC236}">
                <a16:creationId xmlns:a16="http://schemas.microsoft.com/office/drawing/2014/main" id="{A9645B3C-A60F-48F6-BCFA-AD2D7B06C65A}"/>
              </a:ext>
            </a:extLst>
          </p:cNvPr>
          <p:cNvSpPr txBox="1"/>
          <p:nvPr/>
        </p:nvSpPr>
        <p:spPr>
          <a:xfrm>
            <a:off x="1072170" y="2239939"/>
            <a:ext cx="4439397" cy="1963486"/>
          </a:xfrm>
          <a:prstGeom prst="rect">
            <a:avLst/>
          </a:prstGeom>
          <a:noFill/>
        </p:spPr>
        <p:txBody>
          <a:bodyPr wrap="square">
            <a:spAutoFit/>
          </a:bodyPr>
          <a:lstStyle/>
          <a:p>
            <a:pPr algn="just">
              <a:lnSpc>
                <a:spcPct val="107000"/>
              </a:lnSpc>
              <a:spcAft>
                <a:spcPts val="800"/>
              </a:spcAft>
            </a:pPr>
            <a:r>
              <a:rPr lang="es-CO" sz="12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Pregunta</a:t>
            </a:r>
            <a:r>
              <a:rPr lang="es-CO"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s-CO" sz="12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"Favor si hay información de construcción nuevas estaciones del Grupo SEI de los Aeropuertos de Cúcuta y Barrancabermeja"</a:t>
            </a:r>
            <a:r>
              <a:rPr lang="es-CO"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200" b="1" dirty="0">
                <a:effectLst/>
                <a:latin typeface="Arial Narrow" panose="020B0606020202030204" pitchFamily="34" charset="0"/>
                <a:ea typeface="Calibri" panose="020F0502020204030204" pitchFamily="34" charset="0"/>
                <a:cs typeface="Times New Roman" panose="02020603050405020304" pitchFamily="18" charset="0"/>
              </a:rPr>
              <a:t>Respuesta:</a:t>
            </a:r>
            <a:r>
              <a:rPr lang="es-CO" sz="1200" dirty="0">
                <a:effectLst/>
                <a:latin typeface="Arial Narrow" panose="020B0606020202030204" pitchFamily="34" charset="0"/>
                <a:ea typeface="Calibri" panose="020F0502020204030204" pitchFamily="34" charset="0"/>
                <a:cs typeface="Times New Roman" panose="02020603050405020304" pitchFamily="18" charset="0"/>
              </a:rPr>
              <a:t> </a:t>
            </a:r>
            <a:r>
              <a:rPr lang="es-CO" sz="12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“De conformidad con el principio de planeación, la UAE de Aeronáutica Civil a través de la Dirección de Infraestructura y Ayudas Aeroportuarias, incluyó en el anteproyecto de la vigencia 2023, la asignación de los recursos necesarios para apalancar la contratación de los proyectos encaminados a ejecutar las obras construcción de las nuevas estaciones del Grupo SEI de los Aeropuertos de Cúcuta y Barrancabermeja estos mediante la modalidad de vigencias futuras 2023-2024.“</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89089A30-FB66-4353-A24E-54FA9DC368A9}"/>
              </a:ext>
            </a:extLst>
          </p:cNvPr>
          <p:cNvSpPr txBox="1"/>
          <p:nvPr/>
        </p:nvSpPr>
        <p:spPr>
          <a:xfrm>
            <a:off x="7256477" y="2155391"/>
            <a:ext cx="4168629" cy="1765868"/>
          </a:xfrm>
          <a:prstGeom prst="rect">
            <a:avLst/>
          </a:prstGeom>
          <a:noFill/>
        </p:spPr>
        <p:txBody>
          <a:bodyPr wrap="square">
            <a:spAutoFit/>
          </a:bodyPr>
          <a:lstStyle/>
          <a:p>
            <a:pPr>
              <a:lnSpc>
                <a:spcPct val="107000"/>
              </a:lnSpc>
              <a:spcAft>
                <a:spcPts val="800"/>
              </a:spcAft>
            </a:pPr>
            <a:r>
              <a:rPr lang="es-CO" sz="1200" b="1" i="1" dirty="0">
                <a:effectLst/>
                <a:latin typeface="Arial Narrow" panose="020B0606020202030204" pitchFamily="34" charset="0"/>
                <a:ea typeface="Calibri" panose="020F0502020204030204" pitchFamily="34" charset="0"/>
                <a:cs typeface="Times New Roman" panose="02020603050405020304" pitchFamily="18" charset="0"/>
              </a:rPr>
              <a:t>Pregunta:</a:t>
            </a:r>
            <a:r>
              <a:rPr lang="es-CO" sz="1200" i="1" dirty="0">
                <a:effectLst/>
                <a:latin typeface="Arial Narrow" panose="020B0606020202030204" pitchFamily="34" charset="0"/>
                <a:ea typeface="Calibri" panose="020F0502020204030204" pitchFamily="34" charset="0"/>
                <a:cs typeface="Times New Roman" panose="02020603050405020304" pitchFamily="18" charset="0"/>
              </a:rPr>
              <a:t> “cual participación si no dan la oportunidad de intervenir. solo un punto de vista pero niegan a los que somos veedores”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200" b="1" i="1" dirty="0">
                <a:effectLst/>
                <a:latin typeface="Arial Narrow" panose="020B0606020202030204" pitchFamily="34" charset="0"/>
                <a:ea typeface="Calibri" panose="020F0502020204030204" pitchFamily="34" charset="0"/>
                <a:cs typeface="Times New Roman" panose="02020603050405020304" pitchFamily="18" charset="0"/>
              </a:rPr>
              <a:t>Respuesta: “</a:t>
            </a:r>
            <a:r>
              <a:rPr lang="es-CO" sz="1200" i="1" dirty="0">
                <a:effectLst/>
                <a:latin typeface="Arial Narrow" panose="020B0606020202030204" pitchFamily="34" charset="0"/>
                <a:ea typeface="Calibri" panose="020F0502020204030204" pitchFamily="34" charset="0"/>
                <a:cs typeface="Times New Roman" panose="02020603050405020304" pitchFamily="18" charset="0"/>
              </a:rPr>
              <a:t>Buenos días teniendo en cuenta que es un evento en directo donde se exponen los proyectos programados 2022 pro la entidad, se habilita este chat de preguntas las cuales se publicaran en la página web de la entidad, como también sus respuestas. Así mismo las inquietudes podrán ser remitirlas hasta mañana 5pm correo al correo contratacion@aerocivil.gov.co”</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8517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1138773"/>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4.1 EVALUACIÓN GENERAL DE LA FERIA DE TRANSPARENCIA</a:t>
            </a:r>
          </a:p>
          <a:p>
            <a:pPr algn="just"/>
            <a:endParaRPr lang="es-CO" b="1" dirty="0">
              <a:solidFill>
                <a:srgbClr val="002060"/>
              </a:solidFill>
              <a:latin typeface="Arial" panose="020B0604020202020204" pitchFamily="34" charset="0"/>
              <a:ea typeface="+mj-ea"/>
              <a:cs typeface="Arial" panose="020B0604020202020204" pitchFamily="34" charset="0"/>
            </a:endParaRPr>
          </a:p>
          <a:p>
            <a:pPr marL="285750" indent="-285750">
              <a:buFont typeface="Wingdings" panose="05000000000000000000" pitchFamily="2" charset="2"/>
              <a:buChar char="ü"/>
            </a:pPr>
            <a:r>
              <a:rPr lang="es-CO" sz="1600" dirty="0">
                <a:solidFill>
                  <a:schemeClr val="tx2"/>
                </a:solidFill>
              </a:rPr>
              <a:t>Con el propósito de conocer la percepción de las partes interesadas sobre el desarrollo de la feria de transparencia 2022 de la entidad, se les solicitó a los asistentes el diligenciamiento de una encuesta de percepción, con el siguiente contenido: </a:t>
            </a:r>
          </a:p>
        </p:txBody>
      </p:sp>
      <p:pic>
        <p:nvPicPr>
          <p:cNvPr id="5" name="Imagen 4">
            <a:extLst>
              <a:ext uri="{FF2B5EF4-FFF2-40B4-BE49-F238E27FC236}">
                <a16:creationId xmlns:a16="http://schemas.microsoft.com/office/drawing/2014/main" id="{7FBE2607-20F6-4535-B54F-4610A08E5912}"/>
              </a:ext>
            </a:extLst>
          </p:cNvPr>
          <p:cNvPicPr>
            <a:picLocks noChangeAspect="1"/>
          </p:cNvPicPr>
          <p:nvPr/>
        </p:nvPicPr>
        <p:blipFill rotWithShape="1">
          <a:blip r:embed="rId4"/>
          <a:srcRect l="22246" t="24620" r="24364" b="8621"/>
          <a:stretch/>
        </p:blipFill>
        <p:spPr>
          <a:xfrm>
            <a:off x="3357302" y="2099050"/>
            <a:ext cx="5222930" cy="3671729"/>
          </a:xfrm>
          <a:prstGeom prst="rect">
            <a:avLst/>
          </a:prstGeom>
        </p:spPr>
      </p:pic>
    </p:spTree>
    <p:extLst>
      <p:ext uri="{BB962C8B-B14F-4D97-AF65-F5344CB8AC3E}">
        <p14:creationId xmlns:p14="http://schemas.microsoft.com/office/powerpoint/2010/main" val="1055559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1200329"/>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a:p>
            <a:pPr marL="285750" indent="-285750" algn="just">
              <a:buFont typeface="Wingdings" panose="05000000000000000000" pitchFamily="2" charset="2"/>
              <a:buChar char="ü"/>
            </a:pPr>
            <a:r>
              <a:rPr lang="es-CO" dirty="0">
                <a:solidFill>
                  <a:schemeClr val="tx2"/>
                </a:solidFill>
              </a:rPr>
              <a:t>se les solicitó a los asistentes el diligenciamiento de la encuesta de percepción, obteniendo los siguientes resultados, soportados en 36 encuestas diligenciadas nivel central y regional, así:</a:t>
            </a:r>
          </a:p>
        </p:txBody>
      </p:sp>
      <p:pic>
        <p:nvPicPr>
          <p:cNvPr id="10" name="Imagen 9">
            <a:extLst>
              <a:ext uri="{FF2B5EF4-FFF2-40B4-BE49-F238E27FC236}">
                <a16:creationId xmlns:a16="http://schemas.microsoft.com/office/drawing/2014/main" id="{2D8222A2-9F46-4A8D-B0DF-B827E41C7040}"/>
              </a:ext>
            </a:extLst>
          </p:cNvPr>
          <p:cNvPicPr>
            <a:picLocks noChangeAspect="1"/>
          </p:cNvPicPr>
          <p:nvPr/>
        </p:nvPicPr>
        <p:blipFill rotWithShape="1">
          <a:blip r:embed="rId4"/>
          <a:srcRect r="50000"/>
          <a:stretch/>
        </p:blipFill>
        <p:spPr>
          <a:xfrm>
            <a:off x="8462074" y="2784749"/>
            <a:ext cx="1725478" cy="2069288"/>
          </a:xfrm>
          <a:prstGeom prst="rect">
            <a:avLst/>
          </a:prstGeom>
        </p:spPr>
      </p:pic>
      <p:graphicFrame>
        <p:nvGraphicFramePr>
          <p:cNvPr id="8" name="Gráfico 7">
            <a:extLst>
              <a:ext uri="{FF2B5EF4-FFF2-40B4-BE49-F238E27FC236}">
                <a16:creationId xmlns:a16="http://schemas.microsoft.com/office/drawing/2014/main" id="{21FF7AC1-1770-4CCB-B455-4E8D039AD5C8}"/>
              </a:ext>
            </a:extLst>
          </p:cNvPr>
          <p:cNvGraphicFramePr>
            <a:graphicFrameLocks/>
          </p:cNvGraphicFramePr>
          <p:nvPr>
            <p:extLst>
              <p:ext uri="{D42A27DB-BD31-4B8C-83A1-F6EECF244321}">
                <p14:modId xmlns:p14="http://schemas.microsoft.com/office/powerpoint/2010/main" val="3651462954"/>
              </p:ext>
            </p:extLst>
          </p:nvPr>
        </p:nvGraphicFramePr>
        <p:xfrm>
          <a:off x="1678540" y="1955116"/>
          <a:ext cx="6200775" cy="31099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9207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646331"/>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p:txBody>
      </p:sp>
      <p:pic>
        <p:nvPicPr>
          <p:cNvPr id="10" name="Imagen 9">
            <a:extLst>
              <a:ext uri="{FF2B5EF4-FFF2-40B4-BE49-F238E27FC236}">
                <a16:creationId xmlns:a16="http://schemas.microsoft.com/office/drawing/2014/main" id="{2D8222A2-9F46-4A8D-B0DF-B827E41C7040}"/>
              </a:ext>
            </a:extLst>
          </p:cNvPr>
          <p:cNvPicPr>
            <a:picLocks noChangeAspect="1"/>
          </p:cNvPicPr>
          <p:nvPr/>
        </p:nvPicPr>
        <p:blipFill rotWithShape="1">
          <a:blip r:embed="rId4"/>
          <a:srcRect r="50000"/>
          <a:stretch/>
        </p:blipFill>
        <p:spPr>
          <a:xfrm>
            <a:off x="8462074" y="2784749"/>
            <a:ext cx="1725478" cy="2069288"/>
          </a:xfrm>
          <a:prstGeom prst="rect">
            <a:avLst/>
          </a:prstGeom>
        </p:spPr>
      </p:pic>
      <p:graphicFrame>
        <p:nvGraphicFramePr>
          <p:cNvPr id="9" name="Gráfico 8">
            <a:extLst>
              <a:ext uri="{FF2B5EF4-FFF2-40B4-BE49-F238E27FC236}">
                <a16:creationId xmlns:a16="http://schemas.microsoft.com/office/drawing/2014/main" id="{098369C4-294C-43AA-9001-6DE9549338BB}"/>
              </a:ext>
            </a:extLst>
          </p:cNvPr>
          <p:cNvGraphicFramePr>
            <a:graphicFrameLocks/>
          </p:cNvGraphicFramePr>
          <p:nvPr>
            <p:extLst>
              <p:ext uri="{D42A27DB-BD31-4B8C-83A1-F6EECF244321}">
                <p14:modId xmlns:p14="http://schemas.microsoft.com/office/powerpoint/2010/main" val="3326694646"/>
              </p:ext>
            </p:extLst>
          </p:nvPr>
        </p:nvGraphicFramePr>
        <p:xfrm>
          <a:off x="1762431" y="1639151"/>
          <a:ext cx="6200775" cy="31099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25250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646331"/>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p:txBody>
      </p:sp>
      <p:pic>
        <p:nvPicPr>
          <p:cNvPr id="10" name="Imagen 9">
            <a:extLst>
              <a:ext uri="{FF2B5EF4-FFF2-40B4-BE49-F238E27FC236}">
                <a16:creationId xmlns:a16="http://schemas.microsoft.com/office/drawing/2014/main" id="{2D8222A2-9F46-4A8D-B0DF-B827E41C7040}"/>
              </a:ext>
            </a:extLst>
          </p:cNvPr>
          <p:cNvPicPr>
            <a:picLocks noChangeAspect="1"/>
          </p:cNvPicPr>
          <p:nvPr/>
        </p:nvPicPr>
        <p:blipFill rotWithShape="1">
          <a:blip r:embed="rId4"/>
          <a:srcRect r="50000"/>
          <a:stretch/>
        </p:blipFill>
        <p:spPr>
          <a:xfrm>
            <a:off x="8462074" y="2784749"/>
            <a:ext cx="1725478" cy="2069288"/>
          </a:xfrm>
          <a:prstGeom prst="rect">
            <a:avLst/>
          </a:prstGeom>
        </p:spPr>
      </p:pic>
      <p:graphicFrame>
        <p:nvGraphicFramePr>
          <p:cNvPr id="8" name="Gráfico 7">
            <a:extLst>
              <a:ext uri="{FF2B5EF4-FFF2-40B4-BE49-F238E27FC236}">
                <a16:creationId xmlns:a16="http://schemas.microsoft.com/office/drawing/2014/main" id="{F9B009C1-35E2-4BC0-A86A-BE3D2F12F114}"/>
              </a:ext>
            </a:extLst>
          </p:cNvPr>
          <p:cNvGraphicFramePr>
            <a:graphicFrameLocks/>
          </p:cNvGraphicFramePr>
          <p:nvPr>
            <p:extLst>
              <p:ext uri="{D42A27DB-BD31-4B8C-83A1-F6EECF244321}">
                <p14:modId xmlns:p14="http://schemas.microsoft.com/office/powerpoint/2010/main" val="2106585537"/>
              </p:ext>
            </p:extLst>
          </p:nvPr>
        </p:nvGraphicFramePr>
        <p:xfrm>
          <a:off x="1072170" y="1577131"/>
          <a:ext cx="6284975" cy="3138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94903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646331"/>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p:txBody>
      </p:sp>
      <p:pic>
        <p:nvPicPr>
          <p:cNvPr id="10" name="Imagen 9">
            <a:extLst>
              <a:ext uri="{FF2B5EF4-FFF2-40B4-BE49-F238E27FC236}">
                <a16:creationId xmlns:a16="http://schemas.microsoft.com/office/drawing/2014/main" id="{2D8222A2-9F46-4A8D-B0DF-B827E41C7040}"/>
              </a:ext>
            </a:extLst>
          </p:cNvPr>
          <p:cNvPicPr>
            <a:picLocks noChangeAspect="1"/>
          </p:cNvPicPr>
          <p:nvPr/>
        </p:nvPicPr>
        <p:blipFill rotWithShape="1">
          <a:blip r:embed="rId4"/>
          <a:srcRect r="50000"/>
          <a:stretch/>
        </p:blipFill>
        <p:spPr>
          <a:xfrm>
            <a:off x="8462074" y="2784749"/>
            <a:ext cx="1725478" cy="2069288"/>
          </a:xfrm>
          <a:prstGeom prst="rect">
            <a:avLst/>
          </a:prstGeom>
        </p:spPr>
      </p:pic>
      <p:graphicFrame>
        <p:nvGraphicFramePr>
          <p:cNvPr id="9" name="Gráfico 8">
            <a:extLst>
              <a:ext uri="{FF2B5EF4-FFF2-40B4-BE49-F238E27FC236}">
                <a16:creationId xmlns:a16="http://schemas.microsoft.com/office/drawing/2014/main" id="{A8029268-8F2D-4822-A05A-0A818D35E073}"/>
              </a:ext>
            </a:extLst>
          </p:cNvPr>
          <p:cNvGraphicFramePr>
            <a:graphicFrameLocks/>
          </p:cNvGraphicFramePr>
          <p:nvPr>
            <p:extLst>
              <p:ext uri="{D42A27DB-BD31-4B8C-83A1-F6EECF244321}">
                <p14:modId xmlns:p14="http://schemas.microsoft.com/office/powerpoint/2010/main" val="2873279247"/>
              </p:ext>
            </p:extLst>
          </p:nvPr>
        </p:nvGraphicFramePr>
        <p:xfrm>
          <a:off x="1586262" y="1597206"/>
          <a:ext cx="6200775" cy="31099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51501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646331"/>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p:txBody>
      </p:sp>
      <p:pic>
        <p:nvPicPr>
          <p:cNvPr id="10" name="Imagen 9">
            <a:extLst>
              <a:ext uri="{FF2B5EF4-FFF2-40B4-BE49-F238E27FC236}">
                <a16:creationId xmlns:a16="http://schemas.microsoft.com/office/drawing/2014/main" id="{2D8222A2-9F46-4A8D-B0DF-B827E41C7040}"/>
              </a:ext>
            </a:extLst>
          </p:cNvPr>
          <p:cNvPicPr>
            <a:picLocks noChangeAspect="1"/>
          </p:cNvPicPr>
          <p:nvPr/>
        </p:nvPicPr>
        <p:blipFill rotWithShape="1">
          <a:blip r:embed="rId4"/>
          <a:srcRect r="50000"/>
          <a:stretch/>
        </p:blipFill>
        <p:spPr>
          <a:xfrm>
            <a:off x="8462074" y="2784749"/>
            <a:ext cx="1725478" cy="2069288"/>
          </a:xfrm>
          <a:prstGeom prst="rect">
            <a:avLst/>
          </a:prstGeom>
        </p:spPr>
      </p:pic>
      <p:graphicFrame>
        <p:nvGraphicFramePr>
          <p:cNvPr id="8" name="Gráfico 7">
            <a:extLst>
              <a:ext uri="{FF2B5EF4-FFF2-40B4-BE49-F238E27FC236}">
                <a16:creationId xmlns:a16="http://schemas.microsoft.com/office/drawing/2014/main" id="{5516BE19-A352-4C9F-BE84-3B47E67F0EBC}"/>
              </a:ext>
            </a:extLst>
          </p:cNvPr>
          <p:cNvGraphicFramePr>
            <a:graphicFrameLocks/>
          </p:cNvGraphicFramePr>
          <p:nvPr>
            <p:extLst>
              <p:ext uri="{D42A27DB-BD31-4B8C-83A1-F6EECF244321}">
                <p14:modId xmlns:p14="http://schemas.microsoft.com/office/powerpoint/2010/main" val="1956463312"/>
              </p:ext>
            </p:extLst>
          </p:nvPr>
        </p:nvGraphicFramePr>
        <p:xfrm>
          <a:off x="1879876" y="1446204"/>
          <a:ext cx="6200775" cy="31099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0352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33537" y="5468796"/>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405017"/>
            <a:ext cx="11727947" cy="1200329"/>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solidFill>
                <a:srgbClr val="002060"/>
              </a:solidFill>
              <a:latin typeface="Arial" panose="020B0604020202020204" pitchFamily="34" charset="0"/>
              <a:ea typeface="+mj-ea"/>
              <a:cs typeface="Arial" panose="020B0604020202020204" pitchFamily="34" charset="0"/>
            </a:endParaRPr>
          </a:p>
          <a:p>
            <a:pPr algn="ctr"/>
            <a:r>
              <a:rPr lang="es-CO" b="1" dirty="0">
                <a:solidFill>
                  <a:srgbClr val="002060"/>
                </a:solidFill>
                <a:latin typeface="Arial" panose="020B0604020202020204" pitchFamily="34" charset="0"/>
                <a:ea typeface="+mj-ea"/>
                <a:cs typeface="Arial" panose="020B0604020202020204" pitchFamily="34" charset="0"/>
              </a:rPr>
              <a:t>ASPECTOS POSITIVOS</a:t>
            </a:r>
          </a:p>
          <a:p>
            <a:pPr algn="just"/>
            <a:endParaRPr lang="es-CO" b="1" dirty="0">
              <a:latin typeface="Arial" panose="020B0604020202020204" pitchFamily="34" charset="0"/>
              <a:ea typeface="+mj-ea"/>
              <a:cs typeface="Arial" panose="020B0604020202020204" pitchFamily="34" charset="0"/>
            </a:endParaRPr>
          </a:p>
        </p:txBody>
      </p:sp>
      <p:pic>
        <p:nvPicPr>
          <p:cNvPr id="3074" name="Picture 2" descr="Icono De Botón Verde Redondo. Ilustración De Dibujos Animados De ...">
            <a:extLst>
              <a:ext uri="{FF2B5EF4-FFF2-40B4-BE49-F238E27FC236}">
                <a16:creationId xmlns:a16="http://schemas.microsoft.com/office/drawing/2014/main" id="{97AAAF8E-EE38-4A84-8FF8-C9A170553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276" y="1005182"/>
            <a:ext cx="361242" cy="3612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a16="http://schemas.microsoft.com/office/drawing/2014/main" id="{3CCA14A1-F122-4987-AF8E-B63D25D3EDBB}"/>
              </a:ext>
            </a:extLst>
          </p:cNvPr>
          <p:cNvGraphicFramePr>
            <a:graphicFrameLocks noGrp="1"/>
          </p:cNvGraphicFramePr>
          <p:nvPr>
            <p:extLst>
              <p:ext uri="{D42A27DB-BD31-4B8C-83A1-F6EECF244321}">
                <p14:modId xmlns:p14="http://schemas.microsoft.com/office/powerpoint/2010/main" val="497349950"/>
              </p:ext>
            </p:extLst>
          </p:nvPr>
        </p:nvGraphicFramePr>
        <p:xfrm>
          <a:off x="998290" y="1699053"/>
          <a:ext cx="9454392" cy="3769743"/>
        </p:xfrm>
        <a:graphic>
          <a:graphicData uri="http://schemas.openxmlformats.org/drawingml/2006/table">
            <a:tbl>
              <a:tblPr firstRow="1" firstCol="1" bandRow="1">
                <a:tableStyleId>{68D230F3-CF80-4859-8CE7-A43EE81993B5}</a:tableStyleId>
              </a:tblPr>
              <a:tblGrid>
                <a:gridCol w="9454392">
                  <a:extLst>
                    <a:ext uri="{9D8B030D-6E8A-4147-A177-3AD203B41FA5}">
                      <a16:colId xmlns:a16="http://schemas.microsoft.com/office/drawing/2014/main" val="1015266199"/>
                    </a:ext>
                  </a:extLst>
                </a:gridCol>
              </a:tblGrid>
              <a:tr h="190500">
                <a:tc>
                  <a:txBody>
                    <a:bodyPr/>
                    <a:lstStyle/>
                    <a:p>
                      <a:pPr>
                        <a:lnSpc>
                          <a:spcPct val="107000"/>
                        </a:lnSpc>
                        <a:spcAft>
                          <a:spcPts val="800"/>
                        </a:spcAft>
                      </a:pPr>
                      <a:r>
                        <a:rPr lang="es-CO" sz="1400" b="0" i="1" dirty="0">
                          <a:solidFill>
                            <a:srgbClr val="000000"/>
                          </a:solidFill>
                          <a:effectLst/>
                        </a:rPr>
                        <a:t>“Bien organizado. Información completa y clara.</a:t>
                      </a:r>
                      <a:endParaRPr lang="es-CO"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5129782"/>
                  </a:ext>
                </a:extLst>
              </a:tr>
              <a:tr h="190500">
                <a:tc>
                  <a:txBody>
                    <a:bodyPr/>
                    <a:lstStyle/>
                    <a:p>
                      <a:pPr>
                        <a:lnSpc>
                          <a:spcPct val="107000"/>
                        </a:lnSpc>
                        <a:spcAft>
                          <a:spcPts val="800"/>
                        </a:spcAft>
                      </a:pPr>
                      <a:r>
                        <a:rPr lang="es-CO" sz="1400" b="0" i="1">
                          <a:solidFill>
                            <a:srgbClr val="000000"/>
                          </a:solidFill>
                          <a:effectLst/>
                        </a:rPr>
                        <a:t>BUENA PRACTICA</a:t>
                      </a:r>
                      <a:endParaRPr lang="es-CO" sz="1400" b="0" i="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85417152"/>
                  </a:ext>
                </a:extLst>
              </a:tr>
              <a:tr h="190500">
                <a:tc>
                  <a:txBody>
                    <a:bodyPr/>
                    <a:lstStyle/>
                    <a:p>
                      <a:pPr>
                        <a:lnSpc>
                          <a:spcPct val="107000"/>
                        </a:lnSpc>
                        <a:spcAft>
                          <a:spcPts val="800"/>
                        </a:spcAft>
                      </a:pPr>
                      <a:r>
                        <a:rPr lang="es-CO" sz="1400" b="0" i="1">
                          <a:solidFill>
                            <a:srgbClr val="000000"/>
                          </a:solidFill>
                          <a:effectLst/>
                        </a:rPr>
                        <a:t>Espacio apropiado y de ayuda para los oferentes interesados en el Aeronáutico, con la finalidad de conocer que procesos de contratación futuros son factibles de presentar oferta. Para un próximo espacio, se considera que se debe organizar esta publicación de los procesos dos veces al año para una mejor y mayor participación de oferentes en los respectivos procesos de contratación.</a:t>
                      </a:r>
                      <a:endParaRPr lang="es-CO" sz="1400" b="0" i="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7592502"/>
                  </a:ext>
                </a:extLst>
              </a:tr>
              <a:tr h="190500">
                <a:tc>
                  <a:txBody>
                    <a:bodyPr/>
                    <a:lstStyle/>
                    <a:p>
                      <a:pPr>
                        <a:lnSpc>
                          <a:spcPct val="107000"/>
                        </a:lnSpc>
                        <a:spcAft>
                          <a:spcPts val="800"/>
                        </a:spcAft>
                      </a:pPr>
                      <a:r>
                        <a:rPr lang="es-CO" sz="1400" b="0" i="1">
                          <a:solidFill>
                            <a:srgbClr val="000000"/>
                          </a:solidFill>
                          <a:effectLst/>
                        </a:rPr>
                        <a:t>Excelente se demuestra la.tranparencia en la contratación  de la entidad </a:t>
                      </a:r>
                      <a:endParaRPr lang="es-CO" sz="1400" b="0" i="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08534417"/>
                  </a:ext>
                </a:extLst>
              </a:tr>
              <a:tr h="190500">
                <a:tc>
                  <a:txBody>
                    <a:bodyPr/>
                    <a:lstStyle/>
                    <a:p>
                      <a:pPr>
                        <a:lnSpc>
                          <a:spcPct val="107000"/>
                        </a:lnSpc>
                        <a:spcAft>
                          <a:spcPts val="800"/>
                        </a:spcAft>
                      </a:pPr>
                      <a:r>
                        <a:rPr lang="es-CO" sz="1400" b="0" i="1">
                          <a:solidFill>
                            <a:srgbClr val="000000"/>
                          </a:solidFill>
                          <a:effectLst/>
                        </a:rPr>
                        <a:t>Felicito la excelente Gestión de la Doctora Martha Seidel en la Dirección Administrativa de la Aeronáutica Civil</a:t>
                      </a:r>
                      <a:endParaRPr lang="es-CO" sz="1400" b="0" i="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62053752"/>
                  </a:ext>
                </a:extLst>
              </a:tr>
              <a:tr h="190500">
                <a:tc>
                  <a:txBody>
                    <a:bodyPr/>
                    <a:lstStyle/>
                    <a:p>
                      <a:pPr>
                        <a:lnSpc>
                          <a:spcPct val="107000"/>
                        </a:lnSpc>
                        <a:spcAft>
                          <a:spcPts val="800"/>
                        </a:spcAft>
                      </a:pPr>
                      <a:r>
                        <a:rPr lang="es-CO" sz="1400" b="0" i="1">
                          <a:solidFill>
                            <a:srgbClr val="000000"/>
                          </a:solidFill>
                          <a:effectLst/>
                        </a:rPr>
                        <a:t>Información transparente y clara. </a:t>
                      </a:r>
                      <a:endParaRPr lang="es-CO" sz="1400" b="0" i="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19328038"/>
                  </a:ext>
                </a:extLst>
              </a:tr>
              <a:tr h="190500">
                <a:tc>
                  <a:txBody>
                    <a:bodyPr/>
                    <a:lstStyle/>
                    <a:p>
                      <a:pPr>
                        <a:lnSpc>
                          <a:spcPct val="107000"/>
                        </a:lnSpc>
                        <a:spcAft>
                          <a:spcPts val="800"/>
                        </a:spcAft>
                      </a:pPr>
                      <a:r>
                        <a:rPr lang="es-CO" sz="1400" b="0" i="1">
                          <a:solidFill>
                            <a:srgbClr val="000000"/>
                          </a:solidFill>
                          <a:effectLst/>
                        </a:rPr>
                        <a:t>La Entidad fue muy específica, brindando una clara perspectiva a los interesados de cuáles serán los concursos de los que podremos hacer parte</a:t>
                      </a:r>
                      <a:endParaRPr lang="es-CO" sz="1400" b="0" i="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68579393"/>
                  </a:ext>
                </a:extLst>
              </a:tr>
              <a:tr h="190500">
                <a:tc>
                  <a:txBody>
                    <a:bodyPr/>
                    <a:lstStyle/>
                    <a:p>
                      <a:pPr>
                        <a:lnSpc>
                          <a:spcPct val="107000"/>
                        </a:lnSpc>
                        <a:spcAft>
                          <a:spcPts val="800"/>
                        </a:spcAft>
                      </a:pPr>
                      <a:r>
                        <a:rPr lang="es-CO" sz="1400" b="0" i="1">
                          <a:solidFill>
                            <a:srgbClr val="000000"/>
                          </a:solidFill>
                          <a:effectLst/>
                        </a:rPr>
                        <a:t>las intervenciones de cada uno de los Directivos y/o Ordenadores del Gasto se realizaron de una forma ejecutiva, donde se informó al país los procesos y cuantías de los procesos a celebrar en el nivel central de la Aeronáutica Civil </a:t>
                      </a:r>
                      <a:endParaRPr lang="es-CO" sz="1400" b="0" i="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81012477"/>
                  </a:ext>
                </a:extLst>
              </a:tr>
              <a:tr h="190500">
                <a:tc>
                  <a:txBody>
                    <a:bodyPr/>
                    <a:lstStyle/>
                    <a:p>
                      <a:pPr>
                        <a:lnSpc>
                          <a:spcPct val="107000"/>
                        </a:lnSpc>
                        <a:spcAft>
                          <a:spcPts val="800"/>
                        </a:spcAft>
                      </a:pPr>
                      <a:r>
                        <a:rPr lang="es-CO" sz="1400" b="0" i="1">
                          <a:solidFill>
                            <a:srgbClr val="000000"/>
                          </a:solidFill>
                          <a:effectLst/>
                        </a:rPr>
                        <a:t>los aspectos positivos son que este tipo de eventos le permiten al ciudadano manifestar sus apreciación con respeto a la gestión de la entidad </a:t>
                      </a:r>
                      <a:endParaRPr lang="es-CO" sz="1400" b="0" i="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84450451"/>
                  </a:ext>
                </a:extLst>
              </a:tr>
              <a:tr h="190500">
                <a:tc>
                  <a:txBody>
                    <a:bodyPr/>
                    <a:lstStyle/>
                    <a:p>
                      <a:pPr>
                        <a:lnSpc>
                          <a:spcPct val="107000"/>
                        </a:lnSpc>
                        <a:spcAft>
                          <a:spcPts val="800"/>
                        </a:spcAft>
                      </a:pPr>
                      <a:r>
                        <a:rPr lang="es-CO" sz="1400" b="0" i="1">
                          <a:solidFill>
                            <a:srgbClr val="000000"/>
                          </a:solidFill>
                          <a:effectLst/>
                        </a:rPr>
                        <a:t>muy bueno el evento </a:t>
                      </a:r>
                      <a:endParaRPr lang="es-CO" sz="1400" b="0" i="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38416816"/>
                  </a:ext>
                </a:extLst>
              </a:tr>
              <a:tr h="190500">
                <a:tc>
                  <a:txBody>
                    <a:bodyPr/>
                    <a:lstStyle/>
                    <a:p>
                      <a:pPr>
                        <a:lnSpc>
                          <a:spcPct val="107000"/>
                        </a:lnSpc>
                        <a:spcAft>
                          <a:spcPts val="800"/>
                        </a:spcAft>
                      </a:pPr>
                      <a:r>
                        <a:rPr lang="es-CO" sz="1400" b="0" i="1" dirty="0">
                          <a:solidFill>
                            <a:srgbClr val="000000"/>
                          </a:solidFill>
                          <a:effectLst/>
                        </a:rPr>
                        <a:t>Organización, conocimiento de cada uno de los temas. Compromiso y excelente gestión con la contratación de la Entidad”</a:t>
                      </a:r>
                      <a:endParaRPr lang="es-CO"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38766398"/>
                  </a:ext>
                </a:extLst>
              </a:tr>
            </a:tbl>
          </a:graphicData>
        </a:graphic>
      </p:graphicFrame>
    </p:spTree>
    <p:extLst>
      <p:ext uri="{BB962C8B-B14F-4D97-AF65-F5344CB8AC3E}">
        <p14:creationId xmlns:p14="http://schemas.microsoft.com/office/powerpoint/2010/main" val="495286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A18BCF1-A5E8-4EA1-B809-1CD78F6607F5}"/>
              </a:ext>
            </a:extLst>
          </p:cNvPr>
          <p:cNvPicPr>
            <a:picLocks noChangeAspect="1"/>
          </p:cNvPicPr>
          <p:nvPr/>
        </p:nvPicPr>
        <p:blipFill>
          <a:blip r:embed="rId2"/>
          <a:stretch>
            <a:fillRect/>
          </a:stretch>
        </p:blipFill>
        <p:spPr>
          <a:xfrm>
            <a:off x="127235" y="4778079"/>
            <a:ext cx="1130917" cy="1315778"/>
          </a:xfrm>
          <a:prstGeom prst="rect">
            <a:avLst/>
          </a:prstGeom>
        </p:spPr>
      </p:pic>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6645" y="543256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646331"/>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p:txBody>
      </p:sp>
      <p:sp>
        <p:nvSpPr>
          <p:cNvPr id="5" name="CuadroTexto 4">
            <a:extLst>
              <a:ext uri="{FF2B5EF4-FFF2-40B4-BE49-F238E27FC236}">
                <a16:creationId xmlns:a16="http://schemas.microsoft.com/office/drawing/2014/main" id="{D0381137-F14B-4C94-B110-DB501BF80CF9}"/>
              </a:ext>
            </a:extLst>
          </p:cNvPr>
          <p:cNvSpPr txBox="1"/>
          <p:nvPr/>
        </p:nvSpPr>
        <p:spPr>
          <a:xfrm>
            <a:off x="858129" y="1122007"/>
            <a:ext cx="10332171" cy="1569660"/>
          </a:xfrm>
          <a:prstGeom prst="rect">
            <a:avLst/>
          </a:prstGeom>
          <a:noFill/>
        </p:spPr>
        <p:txBody>
          <a:bodyPr wrap="square" rtlCol="0">
            <a:spAutoFit/>
          </a:bodyPr>
          <a:lstStyle/>
          <a:p>
            <a:r>
              <a:rPr lang="es-CO" sz="1600" b="1" dirty="0">
                <a:solidFill>
                  <a:schemeClr val="tx2"/>
                </a:solidFill>
              </a:rPr>
              <a:t>Pregunta abierta : Mencione los aspectos positivos y/o aspectos que considera usted, se debe mejorar en el proceso de compras y contrataciones públicas, de la Aerocivil. </a:t>
            </a:r>
          </a:p>
          <a:p>
            <a:endParaRPr lang="es-CO" sz="1600" b="1" dirty="0">
              <a:solidFill>
                <a:schemeClr val="tx2"/>
              </a:solidFill>
            </a:endParaRPr>
          </a:p>
          <a:p>
            <a:r>
              <a:rPr lang="es-CO" sz="1600" dirty="0">
                <a:solidFill>
                  <a:schemeClr val="tx2"/>
                </a:solidFill>
              </a:rPr>
              <a:t>La pregunta abierta fue diligenciada por 25 encuestados de los 36 que realizaron la encuesta de percepción, arrojando aspectos positivos y por mejorar así:</a:t>
            </a:r>
          </a:p>
          <a:p>
            <a:endParaRPr lang="es-CO" sz="1600" b="1" dirty="0">
              <a:solidFill>
                <a:schemeClr val="tx2"/>
              </a:solidFill>
            </a:endParaRPr>
          </a:p>
        </p:txBody>
      </p:sp>
      <p:sp>
        <p:nvSpPr>
          <p:cNvPr id="3" name="Rectángulo 2">
            <a:extLst>
              <a:ext uri="{FF2B5EF4-FFF2-40B4-BE49-F238E27FC236}">
                <a16:creationId xmlns:a16="http://schemas.microsoft.com/office/drawing/2014/main" id="{AD8A509A-9EBA-4264-BAF7-49FC9585B2F1}"/>
              </a:ext>
            </a:extLst>
          </p:cNvPr>
          <p:cNvSpPr/>
          <p:nvPr/>
        </p:nvSpPr>
        <p:spPr>
          <a:xfrm>
            <a:off x="4298159" y="2496854"/>
            <a:ext cx="3296735" cy="369332"/>
          </a:xfrm>
          <a:prstGeom prst="rect">
            <a:avLst/>
          </a:prstGeom>
        </p:spPr>
        <p:txBody>
          <a:bodyPr wrap="none">
            <a:spAutoFit/>
          </a:bodyPr>
          <a:lstStyle/>
          <a:p>
            <a:pPr algn="ctr"/>
            <a:r>
              <a:rPr lang="es-CO" b="1" dirty="0">
                <a:solidFill>
                  <a:srgbClr val="002060"/>
                </a:solidFill>
                <a:latin typeface="Arial" panose="020B0604020202020204" pitchFamily="34" charset="0"/>
                <a:cs typeface="Arial" panose="020B0604020202020204" pitchFamily="34" charset="0"/>
              </a:rPr>
              <a:t>ASPECTOS POR MEJORAR </a:t>
            </a:r>
            <a:endParaRPr lang="es-CO" b="1" dirty="0">
              <a:solidFill>
                <a:srgbClr val="FF0000"/>
              </a:solidFill>
              <a:latin typeface="Arial" panose="020B0604020202020204" pitchFamily="34" charset="0"/>
              <a:cs typeface="Arial" panose="020B0604020202020204" pitchFamily="34" charset="0"/>
            </a:endParaRPr>
          </a:p>
        </p:txBody>
      </p:sp>
      <p:pic>
        <p:nvPicPr>
          <p:cNvPr id="2050" name="Picture 2" descr="Botón Con El Icono Amarillo. Ilustración De Dibujos Animados De ...">
            <a:extLst>
              <a:ext uri="{FF2B5EF4-FFF2-40B4-BE49-F238E27FC236}">
                <a16:creationId xmlns:a16="http://schemas.microsoft.com/office/drawing/2014/main" id="{903A6218-6961-4A2B-8647-2468AD3DA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5292" y="2496854"/>
            <a:ext cx="314198" cy="31419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B0212BEA-3467-4765-869C-295FEDEFA4C8}"/>
              </a:ext>
            </a:extLst>
          </p:cNvPr>
          <p:cNvSpPr txBox="1"/>
          <p:nvPr/>
        </p:nvSpPr>
        <p:spPr>
          <a:xfrm>
            <a:off x="1289877" y="4770418"/>
            <a:ext cx="8845042" cy="1323439"/>
          </a:xfrm>
          <a:prstGeom prst="rect">
            <a:avLst/>
          </a:prstGeom>
          <a:noFill/>
        </p:spPr>
        <p:txBody>
          <a:bodyPr wrap="square" rtlCol="0">
            <a:spAutoFit/>
          </a:bodyPr>
          <a:lstStyle/>
          <a:p>
            <a:pPr algn="just"/>
            <a:endParaRPr lang="es-CO" sz="1600" dirty="0">
              <a:solidFill>
                <a:schemeClr val="tx2"/>
              </a:solidFill>
            </a:endParaRPr>
          </a:p>
          <a:p>
            <a:pPr algn="just"/>
            <a:r>
              <a:rPr lang="es-CO" sz="1600" dirty="0">
                <a:solidFill>
                  <a:schemeClr val="tx2"/>
                </a:solidFill>
              </a:rPr>
              <a:t>Frente a los aspectos por mejorar en cuanto a la percepción de los procesos, la Entidad desde el liderazgo de la Dirección Administrativa y Comités de Contratación, ejercen controles preventivos y correctivos para garantizar la pluralidad y transparencia en los mismos, como se evidencian registrados en el mapa de riesgos de gestión  vigente del proceso de Compra y Contratación pública en la Aerocivil.</a:t>
            </a:r>
          </a:p>
        </p:txBody>
      </p:sp>
      <p:graphicFrame>
        <p:nvGraphicFramePr>
          <p:cNvPr id="6" name="Tabla 5">
            <a:extLst>
              <a:ext uri="{FF2B5EF4-FFF2-40B4-BE49-F238E27FC236}">
                <a16:creationId xmlns:a16="http://schemas.microsoft.com/office/drawing/2014/main" id="{B187E86E-156D-4B5F-BBF0-7DD904D4A0CE}"/>
              </a:ext>
            </a:extLst>
          </p:cNvPr>
          <p:cNvGraphicFramePr>
            <a:graphicFrameLocks noGrp="1"/>
          </p:cNvGraphicFramePr>
          <p:nvPr>
            <p:extLst>
              <p:ext uri="{D42A27DB-BD31-4B8C-83A1-F6EECF244321}">
                <p14:modId xmlns:p14="http://schemas.microsoft.com/office/powerpoint/2010/main" val="3886196494"/>
              </p:ext>
            </p:extLst>
          </p:nvPr>
        </p:nvGraphicFramePr>
        <p:xfrm>
          <a:off x="931493" y="2979530"/>
          <a:ext cx="9913120" cy="1650382"/>
        </p:xfrm>
        <a:graphic>
          <a:graphicData uri="http://schemas.openxmlformats.org/drawingml/2006/table">
            <a:tbl>
              <a:tblPr firstRow="1" firstCol="1" bandRow="1">
                <a:tableStyleId>{D27102A9-8310-4765-A935-A1911B00CA55}</a:tableStyleId>
              </a:tblPr>
              <a:tblGrid>
                <a:gridCol w="9913120">
                  <a:extLst>
                    <a:ext uri="{9D8B030D-6E8A-4147-A177-3AD203B41FA5}">
                      <a16:colId xmlns:a16="http://schemas.microsoft.com/office/drawing/2014/main" val="1541968049"/>
                    </a:ext>
                  </a:extLst>
                </a:gridCol>
              </a:tblGrid>
              <a:tr h="1136486">
                <a:tc>
                  <a:txBody>
                    <a:bodyPr/>
                    <a:lstStyle/>
                    <a:p>
                      <a:pPr>
                        <a:lnSpc>
                          <a:spcPct val="107000"/>
                        </a:lnSpc>
                        <a:spcAft>
                          <a:spcPts val="800"/>
                        </a:spcAft>
                      </a:pPr>
                      <a:r>
                        <a:rPr lang="es-CO" sz="1200" b="0" i="1" dirty="0">
                          <a:effectLst/>
                        </a:rPr>
                        <a:t>“…los aspecto a mejorar en los proceso de compras son:  unificar los pliegos para las diferentes regionales ya que hay regionales que piden cosas que solo la cumple para el que esta direccionado el contrato, excluyen muchos posibles buenos oferentes con el tema de experiencia, hacer estudios de mercados objetivos con precios actuales e incluir en el apu , gasto invisibles como el pago de permisos de trabajo a las concesiones de los diferentes aeropuertos del país, todo esto lo soporto en que me puse a analizar el histórico de quienes se ganan los diferentes contrato y siempre son los mismo </a:t>
                      </a:r>
                      <a:endParaRPr lang="es-CO" sz="12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52369451"/>
                  </a:ext>
                </a:extLst>
              </a:tr>
              <a:tr h="326825">
                <a:tc>
                  <a:txBody>
                    <a:bodyPr/>
                    <a:lstStyle/>
                    <a:p>
                      <a:pPr>
                        <a:lnSpc>
                          <a:spcPct val="107000"/>
                        </a:lnSpc>
                        <a:spcAft>
                          <a:spcPts val="800"/>
                        </a:spcAft>
                      </a:pPr>
                      <a:r>
                        <a:rPr lang="es-CO" sz="1200" b="0" i="1" dirty="0">
                          <a:effectLst/>
                        </a:rPr>
                        <a:t>No llego información previa para participar del evento, tampoco se dio a conocer por redes o información de radio, prensa u otro medio digital, impreso, etc.</a:t>
                      </a:r>
                      <a:endParaRPr lang="es-CO" sz="12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31012345"/>
                  </a:ext>
                </a:extLst>
              </a:tr>
              <a:tr h="159715">
                <a:tc>
                  <a:txBody>
                    <a:bodyPr/>
                    <a:lstStyle/>
                    <a:p>
                      <a:pPr>
                        <a:lnSpc>
                          <a:spcPct val="107000"/>
                        </a:lnSpc>
                        <a:spcAft>
                          <a:spcPts val="800"/>
                        </a:spcAft>
                      </a:pPr>
                      <a:r>
                        <a:rPr lang="es-CO" sz="1200" b="0" i="1" dirty="0">
                          <a:effectLst/>
                        </a:rPr>
                        <a:t>Se debe socializar mas he invitar a mas actores oferentes en los distintos campos.”</a:t>
                      </a:r>
                      <a:endParaRPr lang="es-CO" sz="12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76879232"/>
                  </a:ext>
                </a:extLst>
              </a:tr>
            </a:tbl>
          </a:graphicData>
        </a:graphic>
      </p:graphicFrame>
      <p:sp>
        <p:nvSpPr>
          <p:cNvPr id="8" name="Rectangle 1">
            <a:extLst>
              <a:ext uri="{FF2B5EF4-FFF2-40B4-BE49-F238E27FC236}">
                <a16:creationId xmlns:a16="http://schemas.microsoft.com/office/drawing/2014/main" id="{4A92ED38-7A7E-4701-9395-4C8E5B1BD0AD}"/>
              </a:ext>
            </a:extLst>
          </p:cNvPr>
          <p:cNvSpPr>
            <a:spLocks noChangeArrowheads="1"/>
          </p:cNvSpPr>
          <p:nvPr/>
        </p:nvSpPr>
        <p:spPr bwMode="auto">
          <a:xfrm>
            <a:off x="3289300" y="3116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Tree>
    <p:extLst>
      <p:ext uri="{BB962C8B-B14F-4D97-AF65-F5344CB8AC3E}">
        <p14:creationId xmlns:p14="http://schemas.microsoft.com/office/powerpoint/2010/main" val="147602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534134"/>
            <a:ext cx="4772136" cy="1995039"/>
          </a:xfrm>
          <a:prstGeom prst="rect">
            <a:avLst/>
          </a:prstGeom>
        </p:spPr>
      </p:pic>
      <p:sp>
        <p:nvSpPr>
          <p:cNvPr id="5" name="Rectángulo 4">
            <a:extLst>
              <a:ext uri="{FF2B5EF4-FFF2-40B4-BE49-F238E27FC236}">
                <a16:creationId xmlns:a16="http://schemas.microsoft.com/office/drawing/2014/main" id="{67ADF56C-AF53-4DE2-9EBC-640BEB27D3D1}"/>
              </a:ext>
            </a:extLst>
          </p:cNvPr>
          <p:cNvSpPr/>
          <p:nvPr/>
        </p:nvSpPr>
        <p:spPr>
          <a:xfrm>
            <a:off x="365759" y="989407"/>
            <a:ext cx="10213145" cy="1200329"/>
          </a:xfrm>
          <a:prstGeom prst="rect">
            <a:avLst/>
          </a:prstGeom>
        </p:spPr>
        <p:txBody>
          <a:bodyPr wrap="square">
            <a:spAutoFit/>
          </a:bodyPr>
          <a:lstStyle/>
          <a:p>
            <a:pPr algn="just"/>
            <a:r>
              <a:rPr lang="es-CO" dirty="0">
                <a:solidFill>
                  <a:schemeClr val="tx2"/>
                </a:solidFill>
              </a:rPr>
              <a:t>Hemos dejado sentado, que la Feria de Transparencia y el acceso a la información*, son dos componentes esenciales para la Unidad Administrativa Especial de Aeronáutica Civil contribuyendo como mecanismos de gobernanza, haciendo posibles las condiciones de participación y proximidad ciudadana en los procesos de planeación y gestión. </a:t>
            </a:r>
          </a:p>
        </p:txBody>
      </p:sp>
      <p:pic>
        <p:nvPicPr>
          <p:cNvPr id="6" name="Imagen 5">
            <a:extLst>
              <a:ext uri="{FF2B5EF4-FFF2-40B4-BE49-F238E27FC236}">
                <a16:creationId xmlns:a16="http://schemas.microsoft.com/office/drawing/2014/main" id="{72FB0038-3897-4847-947F-F50B5A1039B8}"/>
              </a:ext>
            </a:extLst>
          </p:cNvPr>
          <p:cNvPicPr>
            <a:picLocks noChangeAspect="1"/>
          </p:cNvPicPr>
          <p:nvPr/>
        </p:nvPicPr>
        <p:blipFill rotWithShape="1">
          <a:blip r:embed="rId4"/>
          <a:srcRect l="31452" t="52044" r="31411" b="34186"/>
          <a:stretch/>
        </p:blipFill>
        <p:spPr>
          <a:xfrm>
            <a:off x="600582" y="2792990"/>
            <a:ext cx="5200356" cy="1477328"/>
          </a:xfrm>
          <a:prstGeom prst="rect">
            <a:avLst/>
          </a:prstGeom>
        </p:spPr>
      </p:pic>
      <p:sp>
        <p:nvSpPr>
          <p:cNvPr id="8" name="Rectángulo 7">
            <a:extLst>
              <a:ext uri="{FF2B5EF4-FFF2-40B4-BE49-F238E27FC236}">
                <a16:creationId xmlns:a16="http://schemas.microsoft.com/office/drawing/2014/main" id="{BA9FFF56-67CC-4490-983B-46A7C4DCE8CB}"/>
              </a:ext>
            </a:extLst>
          </p:cNvPr>
          <p:cNvSpPr/>
          <p:nvPr/>
        </p:nvSpPr>
        <p:spPr>
          <a:xfrm>
            <a:off x="6096000" y="4656641"/>
            <a:ext cx="6096000" cy="1323439"/>
          </a:xfrm>
          <a:prstGeom prst="rect">
            <a:avLst/>
          </a:prstGeom>
        </p:spPr>
        <p:txBody>
          <a:bodyPr>
            <a:spAutoFit/>
          </a:bodyPr>
          <a:lstStyle/>
          <a:p>
            <a:endParaRPr lang="es-CO" sz="2000" dirty="0">
              <a:solidFill>
                <a:schemeClr val="accent1"/>
              </a:solidFill>
              <a:latin typeface="Calibri" panose="020F0502020204030204" pitchFamily="34" charset="0"/>
            </a:endParaRPr>
          </a:p>
          <a:p>
            <a:r>
              <a:rPr lang="es-CO" sz="2000" dirty="0">
                <a:solidFill>
                  <a:schemeClr val="accent1"/>
                </a:solidFill>
                <a:latin typeface="Calibri" panose="020F0502020204030204" pitchFamily="34" charset="0"/>
              </a:rPr>
              <a:t> </a:t>
            </a:r>
            <a:r>
              <a:rPr lang="es-CO" sz="2000" b="1" dirty="0">
                <a:solidFill>
                  <a:schemeClr val="accent1"/>
                </a:solidFill>
                <a:latin typeface="Calibri" panose="020F0502020204030204" pitchFamily="34" charset="0"/>
              </a:rPr>
              <a:t>¡En la Aeronáutica aterrizaron las buenas prácticas! </a:t>
            </a:r>
          </a:p>
          <a:p>
            <a:endParaRPr lang="es-CO" sz="2000" b="1" dirty="0">
              <a:solidFill>
                <a:schemeClr val="accent1"/>
              </a:solidFill>
              <a:latin typeface="Calibri" panose="020F0502020204030204" pitchFamily="34" charset="0"/>
            </a:endParaRPr>
          </a:p>
          <a:p>
            <a:pPr algn="r"/>
            <a:r>
              <a:rPr lang="es-CO" sz="2000" b="1" dirty="0">
                <a:solidFill>
                  <a:schemeClr val="accent1"/>
                </a:solidFill>
                <a:latin typeface="Calibri" panose="020F0502020204030204" pitchFamily="34" charset="0"/>
              </a:rPr>
              <a:t>Muchas Gracias.</a:t>
            </a:r>
            <a:endParaRPr lang="es-CO" sz="2000" dirty="0">
              <a:solidFill>
                <a:schemeClr val="accent1"/>
              </a:solidFill>
            </a:endParaRPr>
          </a:p>
        </p:txBody>
      </p:sp>
      <p:sp>
        <p:nvSpPr>
          <p:cNvPr id="10" name="CuadroTexto 9">
            <a:extLst>
              <a:ext uri="{FF2B5EF4-FFF2-40B4-BE49-F238E27FC236}">
                <a16:creationId xmlns:a16="http://schemas.microsoft.com/office/drawing/2014/main" id="{67BEB6B6-D00D-49C9-95D7-3C2AFB9A06C6}"/>
              </a:ext>
            </a:extLst>
          </p:cNvPr>
          <p:cNvSpPr txBox="1"/>
          <p:nvPr/>
        </p:nvSpPr>
        <p:spPr>
          <a:xfrm>
            <a:off x="451360" y="5726719"/>
            <a:ext cx="7427742" cy="461665"/>
          </a:xfrm>
          <a:prstGeom prst="rect">
            <a:avLst/>
          </a:prstGeom>
          <a:noFill/>
        </p:spPr>
        <p:txBody>
          <a:bodyPr wrap="square" rtlCol="0">
            <a:spAutoFit/>
          </a:bodyPr>
          <a:lstStyle/>
          <a:p>
            <a:r>
              <a:rPr lang="es-CO" sz="1200" dirty="0">
                <a:solidFill>
                  <a:schemeClr val="tx2"/>
                </a:solidFill>
              </a:rPr>
              <a:t>*Los soportes del presente informe, como documentos de planeación, controles de asistencia, registro fotográfico, encuestas diligenciadas, entre otros, reposan en el servidor de gestión de la Entidad.</a:t>
            </a:r>
          </a:p>
        </p:txBody>
      </p:sp>
    </p:spTree>
    <p:extLst>
      <p:ext uri="{BB962C8B-B14F-4D97-AF65-F5344CB8AC3E}">
        <p14:creationId xmlns:p14="http://schemas.microsoft.com/office/powerpoint/2010/main" val="87877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400929" y="362044"/>
            <a:ext cx="10515600" cy="922633"/>
          </a:xfrm>
        </p:spPr>
        <p:txBody>
          <a:bodyPr>
            <a:normAutofit/>
          </a:bodyPr>
          <a:lstStyle/>
          <a:p>
            <a:pPr algn="ctr"/>
            <a:r>
              <a:rPr lang="es-ES" sz="2400" b="1" dirty="0">
                <a:solidFill>
                  <a:srgbClr val="002060"/>
                </a:solidFill>
                <a:latin typeface="Arial" panose="020B0604020202020204" pitchFamily="34" charset="0"/>
                <a:cs typeface="Arial" panose="020B0604020202020204" pitchFamily="34" charset="0"/>
              </a:rPr>
              <a:t>1. INTRODUCCIÓN Y OBJETIVO</a:t>
            </a:r>
            <a:endParaRPr lang="es-CO" sz="2400" b="1" dirty="0">
              <a:solidFill>
                <a:srgbClr val="002060"/>
              </a:solidFill>
              <a:latin typeface="Arial" panose="020B0604020202020204" pitchFamily="34" charset="0"/>
              <a:cs typeface="Arial" panose="020B0604020202020204" pitchFamily="34" charset="0"/>
            </a:endParaRP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6" name="CuadroTexto 5">
            <a:extLst>
              <a:ext uri="{FF2B5EF4-FFF2-40B4-BE49-F238E27FC236}">
                <a16:creationId xmlns:a16="http://schemas.microsoft.com/office/drawing/2014/main" id="{797902D2-E95C-4804-B96F-CC7DF85E2DF2}"/>
              </a:ext>
            </a:extLst>
          </p:cNvPr>
          <p:cNvSpPr txBox="1"/>
          <p:nvPr/>
        </p:nvSpPr>
        <p:spPr>
          <a:xfrm>
            <a:off x="400929" y="1086127"/>
            <a:ext cx="10691446" cy="3785652"/>
          </a:xfrm>
          <a:prstGeom prst="rect">
            <a:avLst/>
          </a:prstGeom>
          <a:noFill/>
        </p:spPr>
        <p:txBody>
          <a:bodyPr wrap="square" rtlCol="0">
            <a:spAutoFit/>
          </a:bodyPr>
          <a:lstStyle/>
          <a:p>
            <a:endParaRPr lang="es-CO" sz="2400" b="1" dirty="0">
              <a:solidFill>
                <a:schemeClr val="tx2"/>
              </a:solidFill>
              <a:latin typeface="Arial" panose="020B0604020202020204" pitchFamily="34" charset="0"/>
              <a:ea typeface="+mj-ea"/>
              <a:cs typeface="Arial" panose="020B0604020202020204" pitchFamily="34" charset="0"/>
            </a:endParaRPr>
          </a:p>
          <a:p>
            <a:pPr algn="just"/>
            <a:r>
              <a:rPr lang="es-CO" dirty="0">
                <a:solidFill>
                  <a:schemeClr val="tx2"/>
                </a:solidFill>
              </a:rPr>
              <a:t>La rendición de cuentas es una política pública establecida mediante el documento CONPES 3654 “</a:t>
            </a:r>
            <a:r>
              <a:rPr lang="es-CO" i="1" dirty="0">
                <a:solidFill>
                  <a:schemeClr val="tx2"/>
                </a:solidFill>
              </a:rPr>
              <a:t>POLÍTICA DE RENDICIÓN DE CUENTAS DE LA RAMA EJECUTIVA A LOS CIUDADANOS</a:t>
            </a:r>
            <a:r>
              <a:rPr lang="es-CO" dirty="0">
                <a:solidFill>
                  <a:schemeClr val="tx2"/>
                </a:solidFill>
              </a:rPr>
              <a:t>” y en establece la Audiencia Pública de Rendición de Cuentas como un mecanismo de participación que tiene como propósito generar confianza y credibilidad entre las entidades públicas y la ciudadanía. </a:t>
            </a:r>
          </a:p>
          <a:p>
            <a:pPr algn="just"/>
            <a:endParaRPr lang="es-CO" dirty="0">
              <a:solidFill>
                <a:schemeClr val="tx2"/>
              </a:solidFill>
            </a:endParaRPr>
          </a:p>
          <a:p>
            <a:pPr algn="just"/>
            <a:r>
              <a:rPr lang="es-CO" dirty="0">
                <a:solidFill>
                  <a:schemeClr val="tx2"/>
                </a:solidFill>
              </a:rPr>
              <a:t>Así mismo, de conformidad con los artículo 32 y 33 de la Ley 489 de 1998, sobre “</a:t>
            </a:r>
            <a:r>
              <a:rPr lang="es-CO" i="1" dirty="0">
                <a:solidFill>
                  <a:schemeClr val="tx2"/>
                </a:solidFill>
              </a:rPr>
              <a:t>Democratización y Control Social a la gestión pública</a:t>
            </a:r>
            <a:r>
              <a:rPr lang="es-CO" dirty="0">
                <a:solidFill>
                  <a:schemeClr val="tx2"/>
                </a:solidFill>
              </a:rPr>
              <a:t>”, en el cual se contemplan las Audiencias Públicas como una de las </a:t>
            </a:r>
            <a:r>
              <a:rPr lang="es-CO" i="1" dirty="0">
                <a:solidFill>
                  <a:schemeClr val="tx2"/>
                </a:solidFill>
              </a:rPr>
              <a:t>“acciones necesarias para involucrar a los ciudadanos y organizaciones de la sociedad civil en la formulación, ejecución, control y Evaluación de la gestión pública”;</a:t>
            </a:r>
            <a:r>
              <a:rPr lang="es-CO" dirty="0">
                <a:solidFill>
                  <a:schemeClr val="tx2"/>
                </a:solidFill>
              </a:rPr>
              <a:t> como respuesta a este compromiso y aportando a los espacios de rendición de cuentas, la Aerocivil realizó la tercera feria de Transparencia 2022 durante los meses de mayo y junio, que tuvo como objetivo divulgar el Plan Anual de Adquisiciones de la Aerocivil, las políticas y evaluar la percepción en la  gestión del proceso de compra y contratación púbica en la Aerocivil, y conocer los proveedores.</a:t>
            </a:r>
          </a:p>
        </p:txBody>
      </p:sp>
    </p:spTree>
    <p:extLst>
      <p:ext uri="{BB962C8B-B14F-4D97-AF65-F5344CB8AC3E}">
        <p14:creationId xmlns:p14="http://schemas.microsoft.com/office/powerpoint/2010/main" val="298935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207517" y="-99272"/>
            <a:ext cx="10515600" cy="92263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2638" y="5286464"/>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663883" y="414122"/>
            <a:ext cx="10864233" cy="5256632"/>
          </a:xfrm>
          <a:prstGeom prst="rect">
            <a:avLst/>
          </a:prstGeom>
        </p:spPr>
        <p:txBody>
          <a:bodyPr wrap="square">
            <a:spAutoFit/>
          </a:bodyPr>
          <a:lstStyle/>
          <a:p>
            <a:pPr algn="just"/>
            <a:endParaRPr lang="es-CO" sz="2000" dirty="0">
              <a:solidFill>
                <a:srgbClr val="000000"/>
              </a:solidFill>
              <a:latin typeface="Arial" panose="020B0604020202020204" pitchFamily="34" charset="0"/>
            </a:endParaRPr>
          </a:p>
          <a:p>
            <a:pPr algn="just"/>
            <a:r>
              <a:rPr lang="es-CO" b="1" dirty="0">
                <a:solidFill>
                  <a:srgbClr val="002060"/>
                </a:solidFill>
                <a:latin typeface="Arial" panose="020B0604020202020204" pitchFamily="34" charset="0"/>
                <a:ea typeface="+mj-ea"/>
                <a:cs typeface="Arial" panose="020B0604020202020204" pitchFamily="34" charset="0"/>
              </a:rPr>
              <a:t>2.1 PLANIFICACIÓN </a:t>
            </a:r>
          </a:p>
          <a:p>
            <a:pPr algn="just"/>
            <a:endParaRPr lang="es-CO" dirty="0">
              <a:solidFill>
                <a:schemeClr val="tx2"/>
              </a:solidFill>
            </a:endParaRPr>
          </a:p>
          <a:p>
            <a:pPr algn="just"/>
            <a:r>
              <a:rPr lang="es-CO" dirty="0">
                <a:solidFill>
                  <a:schemeClr val="tx2"/>
                </a:solidFill>
              </a:rPr>
              <a:t>Con el fin de desarrollar de manera óptima la feria de transparencia , se delegó un equipo de trabajo interdisciplinario, el cual estructuró y coordinó desde el 05 de abril el plan de trabajo con actividades del antes, durante y después de la feria. A continuación, se relacionan los temas tratados:</a:t>
            </a:r>
          </a:p>
          <a:p>
            <a:pPr algn="just"/>
            <a:endParaRPr lang="es-CO" dirty="0">
              <a:solidFill>
                <a:schemeClr val="tx2"/>
              </a:solidFill>
            </a:endParaRPr>
          </a:p>
          <a:p>
            <a:pPr>
              <a:spcAft>
                <a:spcPts val="0"/>
              </a:spcAft>
            </a:pPr>
            <a:r>
              <a:rPr lang="es-CO" dirty="0">
                <a:solidFill>
                  <a:schemeClr val="tx2"/>
                </a:solidFill>
              </a:rPr>
              <a:t>1. PROVEEDORES </a:t>
            </a:r>
          </a:p>
          <a:p>
            <a:pPr>
              <a:spcAft>
                <a:spcPts val="0"/>
              </a:spcAft>
            </a:pPr>
            <a:r>
              <a:rPr lang="es-CO" dirty="0">
                <a:solidFill>
                  <a:schemeClr val="tx2"/>
                </a:solidFill>
              </a:rPr>
              <a:t>2. INSTALACIÓN DE LA FERIA </a:t>
            </a:r>
          </a:p>
          <a:p>
            <a:pPr>
              <a:spcAft>
                <a:spcPts val="0"/>
              </a:spcAft>
            </a:pPr>
            <a:r>
              <a:rPr lang="es-CO" dirty="0">
                <a:solidFill>
                  <a:schemeClr val="tx2"/>
                </a:solidFill>
              </a:rPr>
              <a:t>3. PANELISTAS </a:t>
            </a:r>
          </a:p>
          <a:p>
            <a:pPr>
              <a:spcAft>
                <a:spcPts val="0"/>
              </a:spcAft>
            </a:pPr>
            <a:r>
              <a:rPr lang="es-CO" dirty="0">
                <a:solidFill>
                  <a:schemeClr val="tx2"/>
                </a:solidFill>
              </a:rPr>
              <a:t>4. LIBRETO</a:t>
            </a:r>
          </a:p>
          <a:p>
            <a:pPr>
              <a:spcAft>
                <a:spcPts val="0"/>
              </a:spcAft>
            </a:pPr>
            <a:r>
              <a:rPr lang="es-CO" dirty="0">
                <a:solidFill>
                  <a:schemeClr val="tx2"/>
                </a:solidFill>
              </a:rPr>
              <a:t>5. INVITACIÓN Y PROMOCIÓN </a:t>
            </a:r>
          </a:p>
          <a:p>
            <a:pPr>
              <a:spcAft>
                <a:spcPts val="0"/>
              </a:spcAft>
            </a:pPr>
            <a:r>
              <a:rPr lang="es-CO" dirty="0">
                <a:solidFill>
                  <a:schemeClr val="tx2"/>
                </a:solidFill>
              </a:rPr>
              <a:t>6. INFORMACIÓN PARA PRESENTAR </a:t>
            </a:r>
          </a:p>
          <a:p>
            <a:pPr>
              <a:spcAft>
                <a:spcPts val="0"/>
              </a:spcAft>
            </a:pPr>
            <a:r>
              <a:rPr lang="es-CO" dirty="0">
                <a:solidFill>
                  <a:schemeClr val="tx2"/>
                </a:solidFill>
              </a:rPr>
              <a:t>7. TRANSMISIÓN, ASISTENCIA Y ENCUESTA DE PERCEPCIÓN. </a:t>
            </a:r>
          </a:p>
          <a:p>
            <a:pPr>
              <a:spcAft>
                <a:spcPts val="0"/>
              </a:spcAft>
            </a:pPr>
            <a:r>
              <a:rPr lang="es-CO" dirty="0">
                <a:solidFill>
                  <a:schemeClr val="tx2"/>
                </a:solidFill>
              </a:rPr>
              <a:t>8. VARIOS </a:t>
            </a:r>
          </a:p>
          <a:p>
            <a:pPr>
              <a:lnSpc>
                <a:spcPct val="107000"/>
              </a:lnSpc>
              <a:spcAft>
                <a:spcPts val="800"/>
              </a:spcAft>
            </a:pPr>
            <a:r>
              <a:rPr lang="es-CO"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CO" dirty="0">
                <a:solidFill>
                  <a:schemeClr val="tx2"/>
                </a:solidFill>
              </a:rPr>
              <a:t>En las reunión de coordinación se establecieron tareas con los respectivos responsables, que condujeran a la ejecución de la Feria de Transparencia de la Entidad de forma satisfactoria. </a:t>
            </a:r>
          </a:p>
        </p:txBody>
      </p:sp>
    </p:spTree>
    <p:extLst>
      <p:ext uri="{BB962C8B-B14F-4D97-AF65-F5344CB8AC3E}">
        <p14:creationId xmlns:p14="http://schemas.microsoft.com/office/powerpoint/2010/main" val="121137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823361"/>
            <a:ext cx="11426465" cy="1200329"/>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2.2 CONVOCATORIA</a:t>
            </a:r>
          </a:p>
          <a:p>
            <a:pPr algn="just"/>
            <a:endParaRPr lang="es-CO" b="1" dirty="0">
              <a:solidFill>
                <a:srgbClr val="002060"/>
              </a:solidFill>
              <a:latin typeface="Arial" panose="020B0604020202020204" pitchFamily="34" charset="0"/>
              <a:ea typeface="+mj-ea"/>
              <a:cs typeface="Arial" panose="020B0604020202020204" pitchFamily="34" charset="0"/>
            </a:endParaRPr>
          </a:p>
          <a:p>
            <a:pPr algn="just"/>
            <a:r>
              <a:rPr lang="es-CO" dirty="0">
                <a:solidFill>
                  <a:schemeClr val="tx2"/>
                </a:solidFill>
              </a:rPr>
              <a:t>Para invitar a la ciudadanía en general, a la Feria de Transparencia 2022, el Grupo de Comunicación y Prensa diseño el siguiente modelo de invitación, el cual se envió para nivel central y nivel regional</a:t>
            </a:r>
          </a:p>
        </p:txBody>
      </p:sp>
      <p:pic>
        <p:nvPicPr>
          <p:cNvPr id="5" name="Imagen 4">
            <a:extLst>
              <a:ext uri="{FF2B5EF4-FFF2-40B4-BE49-F238E27FC236}">
                <a16:creationId xmlns:a16="http://schemas.microsoft.com/office/drawing/2014/main" id="{A82F1661-DB5B-4994-8B24-13D6F9DE7B92}"/>
              </a:ext>
            </a:extLst>
          </p:cNvPr>
          <p:cNvPicPr>
            <a:picLocks noChangeAspect="1"/>
          </p:cNvPicPr>
          <p:nvPr/>
        </p:nvPicPr>
        <p:blipFill rotWithShape="1">
          <a:blip r:embed="rId4"/>
          <a:srcRect l="15536" t="10077" r="48342" b="18912"/>
          <a:stretch/>
        </p:blipFill>
        <p:spPr>
          <a:xfrm>
            <a:off x="2643690" y="2499991"/>
            <a:ext cx="2786740" cy="3081581"/>
          </a:xfrm>
          <a:prstGeom prst="rect">
            <a:avLst/>
          </a:prstGeom>
        </p:spPr>
      </p:pic>
      <p:pic>
        <p:nvPicPr>
          <p:cNvPr id="9" name="Imagen 8">
            <a:extLst>
              <a:ext uri="{FF2B5EF4-FFF2-40B4-BE49-F238E27FC236}">
                <a16:creationId xmlns:a16="http://schemas.microsoft.com/office/drawing/2014/main" id="{9C17B37C-0929-4A41-B994-438A5D926D85}"/>
              </a:ext>
            </a:extLst>
          </p:cNvPr>
          <p:cNvPicPr>
            <a:picLocks noChangeAspect="1"/>
          </p:cNvPicPr>
          <p:nvPr/>
        </p:nvPicPr>
        <p:blipFill rotWithShape="1">
          <a:blip r:embed="rId5"/>
          <a:srcRect l="17271" t="10077" r="50000" b="16054"/>
          <a:stretch/>
        </p:blipFill>
        <p:spPr>
          <a:xfrm>
            <a:off x="6260840" y="2509810"/>
            <a:ext cx="2621899" cy="3328620"/>
          </a:xfrm>
          <a:prstGeom prst="rect">
            <a:avLst/>
          </a:prstGeom>
        </p:spPr>
      </p:pic>
    </p:spTree>
    <p:extLst>
      <p:ext uri="{BB962C8B-B14F-4D97-AF65-F5344CB8AC3E}">
        <p14:creationId xmlns:p14="http://schemas.microsoft.com/office/powerpoint/2010/main" val="96305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1381300"/>
            <a:ext cx="11426465" cy="3693319"/>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2.2 CONVOCATORIA</a:t>
            </a:r>
          </a:p>
          <a:p>
            <a:pPr algn="just"/>
            <a:endParaRPr lang="es-CO" b="1" dirty="0">
              <a:solidFill>
                <a:srgbClr val="002060"/>
              </a:solidFill>
              <a:latin typeface="Arial" panose="020B0604020202020204" pitchFamily="34" charset="0"/>
              <a:ea typeface="+mj-ea"/>
              <a:cs typeface="Arial" panose="020B0604020202020204" pitchFamily="34" charset="0"/>
            </a:endParaRPr>
          </a:p>
          <a:p>
            <a:r>
              <a:rPr lang="es-CO" dirty="0">
                <a:solidFill>
                  <a:schemeClr val="tx2"/>
                </a:solidFill>
              </a:rPr>
              <a:t>La convocatoria a la ciudadanía se realizó de la siguiente manera: </a:t>
            </a:r>
          </a:p>
          <a:p>
            <a:endParaRPr lang="es-CO" dirty="0">
              <a:solidFill>
                <a:schemeClr val="tx2"/>
              </a:solidFill>
            </a:endParaRPr>
          </a:p>
          <a:p>
            <a:r>
              <a:rPr lang="es-CO" dirty="0">
                <a:solidFill>
                  <a:schemeClr val="tx2"/>
                </a:solidFill>
              </a:rPr>
              <a:t>• Correo electrónico : Se remitió a actuales y futuros proveedores indicando que la Aeronáutica Civil, realizaría su feria de transparencia 2022 , y que para participar se indicaba el link creado y comunicado en la invitación.</a:t>
            </a:r>
          </a:p>
          <a:p>
            <a:endParaRPr lang="es-CO" dirty="0">
              <a:solidFill>
                <a:schemeClr val="tx2"/>
              </a:solidFill>
            </a:endParaRPr>
          </a:p>
          <a:p>
            <a:endParaRPr lang="es-CO" dirty="0">
              <a:solidFill>
                <a:schemeClr val="tx2"/>
              </a:solidFill>
            </a:endParaRPr>
          </a:p>
          <a:p>
            <a:pPr marL="285750" indent="-285750">
              <a:buFont typeface="Arial" panose="020B0604020202020204" pitchFamily="34" charset="0"/>
              <a:buChar char="•"/>
            </a:pPr>
            <a:r>
              <a:rPr lang="es-CO" dirty="0">
                <a:solidFill>
                  <a:schemeClr val="tx2"/>
                </a:solidFill>
              </a:rPr>
              <a:t>Video de invitación:  https://youtu.be/I3V6zmQ6YE8</a:t>
            </a:r>
          </a:p>
          <a:p>
            <a:endParaRPr lang="es-CO" dirty="0">
              <a:solidFill>
                <a:schemeClr val="tx2"/>
              </a:solidFill>
            </a:endParaRPr>
          </a:p>
          <a:p>
            <a:endParaRPr lang="es-CO" dirty="0">
              <a:solidFill>
                <a:schemeClr val="tx2"/>
              </a:solidFill>
            </a:endParaRPr>
          </a:p>
          <a:p>
            <a:pPr algn="just"/>
            <a:endParaRPr lang="es-CO" dirty="0">
              <a:solidFill>
                <a:schemeClr val="tx2"/>
              </a:solidFill>
            </a:endParaRPr>
          </a:p>
          <a:p>
            <a:pPr algn="just"/>
            <a:endParaRPr lang="es-CO" dirty="0">
              <a:solidFill>
                <a:schemeClr val="tx2"/>
              </a:solidFill>
            </a:endParaRPr>
          </a:p>
        </p:txBody>
      </p:sp>
    </p:spTree>
    <p:extLst>
      <p:ext uri="{BB962C8B-B14F-4D97-AF65-F5344CB8AC3E}">
        <p14:creationId xmlns:p14="http://schemas.microsoft.com/office/powerpoint/2010/main" val="404971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362375" y="1083023"/>
            <a:ext cx="10825316" cy="3416320"/>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2.3 PRESENTACIÓN TEMAS FERIA DE LA TRANSPARENCIA</a:t>
            </a:r>
          </a:p>
          <a:p>
            <a:endParaRPr lang="es-CO" dirty="0">
              <a:solidFill>
                <a:schemeClr val="tx2"/>
              </a:solidFill>
            </a:endParaRPr>
          </a:p>
          <a:p>
            <a:r>
              <a:rPr lang="es-CO" dirty="0">
                <a:solidFill>
                  <a:schemeClr val="tx2"/>
                </a:solidFill>
              </a:rPr>
              <a:t>Para la preparación de la información a socializar en la feria de transparencia, se consolidó con las áreas responsables de acuerdo con los temas definidos, estas presentaciones fueron consolidadas y publicadas en la página web de la entidad, en el siguiente enlace:</a:t>
            </a:r>
          </a:p>
          <a:p>
            <a:endParaRPr lang="es-CO" dirty="0">
              <a:solidFill>
                <a:schemeClr val="tx2"/>
              </a:solidFill>
            </a:endParaRPr>
          </a:p>
          <a:p>
            <a:pPr fontAlgn="base"/>
            <a:r>
              <a:rPr lang="es-CO" dirty="0">
                <a:hlinkClick r:id="rId4" tooltip="Dirección URL original: https://www.aerocivil.gov.co/aerocivil/Feria-Transparencia/registro. Haga clic o pulse si confía en este vínculo."/>
              </a:rPr>
              <a:t>https://www.aerocivil.gov.co/aerocivil/Feria-Transparencia/registro</a:t>
            </a:r>
            <a:r>
              <a:rPr lang="es-CO" dirty="0"/>
              <a:t>, </a:t>
            </a:r>
            <a:r>
              <a:rPr lang="es-CO" dirty="0">
                <a:solidFill>
                  <a:schemeClr val="tx2"/>
                </a:solidFill>
              </a:rPr>
              <a:t>para que las partes interesadas tengan acceso a la información. </a:t>
            </a:r>
          </a:p>
          <a:p>
            <a:endParaRPr lang="es-CO" dirty="0">
              <a:solidFill>
                <a:schemeClr val="tx2"/>
              </a:solidFill>
            </a:endParaRPr>
          </a:p>
          <a:p>
            <a:r>
              <a:rPr lang="es-CO" dirty="0">
                <a:solidFill>
                  <a:schemeClr val="tx2"/>
                </a:solidFill>
              </a:rPr>
              <a:t>Dichas presentaciones incluyeron los tópicos: El Plan Anual de Adquisiciones de la </a:t>
            </a:r>
            <a:r>
              <a:rPr lang="es-CO">
                <a:solidFill>
                  <a:schemeClr val="tx2"/>
                </a:solidFill>
              </a:rPr>
              <a:t>Aerocivil 2022 </a:t>
            </a:r>
            <a:r>
              <a:rPr lang="es-CO" dirty="0">
                <a:solidFill>
                  <a:schemeClr val="tx2"/>
                </a:solidFill>
              </a:rPr>
              <a:t>(proyectos de contratación indicando su objeto, cuantía, y vigencia).</a:t>
            </a:r>
          </a:p>
          <a:p>
            <a:endParaRPr lang="es-CO" dirty="0">
              <a:solidFill>
                <a:schemeClr val="tx2"/>
              </a:solidFill>
            </a:endParaRPr>
          </a:p>
        </p:txBody>
      </p:sp>
    </p:spTree>
    <p:extLst>
      <p:ext uri="{BB962C8B-B14F-4D97-AF65-F5344CB8AC3E}">
        <p14:creationId xmlns:p14="http://schemas.microsoft.com/office/powerpoint/2010/main" val="2192066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656273"/>
            <a:ext cx="11454375" cy="1200329"/>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2.4  LIBRETO FERIA DE LA TRANSPARENCIA</a:t>
            </a:r>
            <a:endParaRPr lang="es-CO" dirty="0">
              <a:solidFill>
                <a:schemeClr val="tx2"/>
              </a:solidFill>
            </a:endParaRPr>
          </a:p>
          <a:p>
            <a:endParaRPr lang="es-CO" dirty="0">
              <a:solidFill>
                <a:schemeClr val="tx2"/>
              </a:solidFill>
            </a:endParaRPr>
          </a:p>
          <a:p>
            <a:r>
              <a:rPr lang="es-CO" dirty="0">
                <a:solidFill>
                  <a:schemeClr val="tx2"/>
                </a:solidFill>
              </a:rPr>
              <a:t>con el fin de realizar la jornada de diálogo de manera organizada, clara, amena y cordial, se preparó el libreto y del panelista que a continuación se relaciona:</a:t>
            </a:r>
          </a:p>
        </p:txBody>
      </p:sp>
      <p:pic>
        <p:nvPicPr>
          <p:cNvPr id="8" name="Imagen 7">
            <a:extLst>
              <a:ext uri="{FF2B5EF4-FFF2-40B4-BE49-F238E27FC236}">
                <a16:creationId xmlns:a16="http://schemas.microsoft.com/office/drawing/2014/main" id="{11E16FCA-6329-42EE-A3F6-E4193A8AD40C}"/>
              </a:ext>
            </a:extLst>
          </p:cNvPr>
          <p:cNvPicPr>
            <a:picLocks noChangeAspect="1"/>
          </p:cNvPicPr>
          <p:nvPr/>
        </p:nvPicPr>
        <p:blipFill rotWithShape="1">
          <a:blip r:embed="rId4"/>
          <a:srcRect l="72041" t="27072" r="16812" b="42874"/>
          <a:stretch/>
        </p:blipFill>
        <p:spPr>
          <a:xfrm>
            <a:off x="956344" y="2276052"/>
            <a:ext cx="1686188" cy="2557236"/>
          </a:xfrm>
          <a:prstGeom prst="rect">
            <a:avLst/>
          </a:prstGeom>
        </p:spPr>
      </p:pic>
      <p:sp>
        <p:nvSpPr>
          <p:cNvPr id="10" name="CuadroTexto 9">
            <a:extLst>
              <a:ext uri="{FF2B5EF4-FFF2-40B4-BE49-F238E27FC236}">
                <a16:creationId xmlns:a16="http://schemas.microsoft.com/office/drawing/2014/main" id="{1931E1A7-2CCF-4620-8B11-D922E449C154}"/>
              </a:ext>
            </a:extLst>
          </p:cNvPr>
          <p:cNvSpPr txBox="1"/>
          <p:nvPr/>
        </p:nvSpPr>
        <p:spPr>
          <a:xfrm>
            <a:off x="3048699" y="2276052"/>
            <a:ext cx="6094602" cy="1367234"/>
          </a:xfrm>
          <a:prstGeom prst="rect">
            <a:avLst/>
          </a:prstGeom>
          <a:noFill/>
        </p:spPr>
        <p:txBody>
          <a:bodyPr wrap="square">
            <a:spAutoFit/>
          </a:bodyPr>
          <a:lstStyle/>
          <a:p>
            <a:pPr algn="just">
              <a:lnSpc>
                <a:spcPct val="107000"/>
              </a:lnSpc>
              <a:spcAft>
                <a:spcPts val="800"/>
              </a:spcAft>
            </a:pPr>
            <a:r>
              <a:rPr lang="es-CO" b="1" dirty="0">
                <a:solidFill>
                  <a:schemeClr val="tx2"/>
                </a:solidFill>
              </a:rPr>
              <a:t>GABRIEL DEL TORO BENAVIDES</a:t>
            </a:r>
          </a:p>
          <a:p>
            <a:pPr algn="just">
              <a:lnSpc>
                <a:spcPct val="107000"/>
              </a:lnSpc>
              <a:spcAft>
                <a:spcPts val="800"/>
              </a:spcAft>
            </a:pPr>
            <a:r>
              <a:rPr lang="es-CO" dirty="0">
                <a:solidFill>
                  <a:schemeClr val="tx2"/>
                </a:solidFill>
              </a:rPr>
              <a:t>PROCURADOR DELEGADO PARA LA VIGILANCIA PREVEENTIVA DE LA FUNCIÓN PÚBLICA -PROCURADURIA GENERAL DE LA NACION</a:t>
            </a:r>
          </a:p>
        </p:txBody>
      </p:sp>
      <p:sp>
        <p:nvSpPr>
          <p:cNvPr id="12" name="CuadroTexto 11">
            <a:extLst>
              <a:ext uri="{FF2B5EF4-FFF2-40B4-BE49-F238E27FC236}">
                <a16:creationId xmlns:a16="http://schemas.microsoft.com/office/drawing/2014/main" id="{0ABD8765-E60B-43F9-A8B1-B1DC1AF0C4F7}"/>
              </a:ext>
            </a:extLst>
          </p:cNvPr>
          <p:cNvSpPr txBox="1"/>
          <p:nvPr/>
        </p:nvSpPr>
        <p:spPr>
          <a:xfrm>
            <a:off x="3048699" y="3864889"/>
            <a:ext cx="6094602" cy="1772986"/>
          </a:xfrm>
          <a:prstGeom prst="rect">
            <a:avLst/>
          </a:prstGeom>
          <a:noFill/>
        </p:spPr>
        <p:txBody>
          <a:bodyPr wrap="square">
            <a:spAutoFit/>
          </a:bodyPr>
          <a:lstStyle/>
          <a:p>
            <a:pPr algn="just">
              <a:lnSpc>
                <a:spcPct val="107000"/>
              </a:lnSpc>
              <a:spcAft>
                <a:spcPts val="800"/>
              </a:spcAft>
            </a:pPr>
            <a:r>
              <a:rPr lang="es-CO" sz="1400" dirty="0">
                <a:solidFill>
                  <a:schemeClr val="tx2"/>
                </a:solidFill>
              </a:rPr>
              <a:t>Abogado- Universidad Sergio Arboleda Título obtenido: Abogado </a:t>
            </a:r>
          </a:p>
          <a:p>
            <a:pPr algn="just">
              <a:lnSpc>
                <a:spcPct val="107000"/>
              </a:lnSpc>
              <a:spcAft>
                <a:spcPts val="800"/>
              </a:spcAft>
            </a:pPr>
            <a:r>
              <a:rPr lang="es-CO" sz="1400" dirty="0">
                <a:solidFill>
                  <a:schemeClr val="tx2"/>
                </a:solidFill>
              </a:rPr>
              <a:t>Especialista en Derecho Administrativo -La Pontificia Universidad Javeriana </a:t>
            </a:r>
          </a:p>
          <a:p>
            <a:pPr algn="just">
              <a:lnSpc>
                <a:spcPct val="107000"/>
              </a:lnSpc>
              <a:spcAft>
                <a:spcPts val="800"/>
              </a:spcAft>
            </a:pPr>
            <a:r>
              <a:rPr lang="es-CO" sz="1400" dirty="0">
                <a:solidFill>
                  <a:schemeClr val="tx2"/>
                </a:solidFill>
              </a:rPr>
              <a:t>Especialista en Gestión Pública e Instituciones Administrativas Universidad de los Andes </a:t>
            </a:r>
          </a:p>
          <a:p>
            <a:pPr algn="just">
              <a:lnSpc>
                <a:spcPct val="107000"/>
              </a:lnSpc>
              <a:spcAft>
                <a:spcPts val="800"/>
              </a:spcAft>
            </a:pPr>
            <a:r>
              <a:rPr lang="es-CO" sz="1400" dirty="0">
                <a:solidFill>
                  <a:schemeClr val="tx2"/>
                </a:solidFill>
              </a:rPr>
              <a:t>Magister en Derecho Público para la Gestión Administrativa  Universidad de los Andes</a:t>
            </a:r>
          </a:p>
        </p:txBody>
      </p:sp>
    </p:spTree>
    <p:extLst>
      <p:ext uri="{BB962C8B-B14F-4D97-AF65-F5344CB8AC3E}">
        <p14:creationId xmlns:p14="http://schemas.microsoft.com/office/powerpoint/2010/main" val="219691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3. EJECUCIÓN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558157"/>
            <a:ext cx="1691622" cy="707199"/>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632490" y="822325"/>
            <a:ext cx="10285086" cy="4770537"/>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3.1 LUGAR DE REALIZACIÓN</a:t>
            </a:r>
          </a:p>
          <a:p>
            <a:pPr algn="just"/>
            <a:endParaRPr lang="es-CO" dirty="0">
              <a:solidFill>
                <a:schemeClr val="tx2"/>
              </a:solidFill>
            </a:endParaRPr>
          </a:p>
          <a:p>
            <a:pPr algn="just"/>
            <a:r>
              <a:rPr lang="es-CO" dirty="0">
                <a:solidFill>
                  <a:schemeClr val="tx2"/>
                </a:solidFill>
              </a:rPr>
              <a:t>La Feria de la transparencia se llevó a cabo de manera virtual realizada en 2 sesiones nivel central 09 de junio y Regional 26 de mayo, en el horario comprendido entre las 9 a.m. y las 11 am. </a:t>
            </a:r>
          </a:p>
          <a:p>
            <a:pPr algn="just"/>
            <a:endParaRPr lang="es-CO" dirty="0">
              <a:solidFill>
                <a:schemeClr val="tx2"/>
              </a:solidFill>
            </a:endParaRPr>
          </a:p>
          <a:p>
            <a:pPr algn="just"/>
            <a:r>
              <a:rPr lang="es-CO" dirty="0">
                <a:solidFill>
                  <a:schemeClr val="tx2"/>
                </a:solidFill>
              </a:rPr>
              <a:t>Es importante precisar que, la jornada de presentación y diálogo se realizó de acuerdo con la fecha y el horario convenido. </a:t>
            </a:r>
          </a:p>
          <a:p>
            <a:pPr algn="just"/>
            <a:endParaRPr lang="es-CO" dirty="0">
              <a:solidFill>
                <a:schemeClr val="tx2"/>
              </a:solidFill>
            </a:endParaRPr>
          </a:p>
          <a:p>
            <a:pPr algn="just"/>
            <a:r>
              <a:rPr lang="es-CO" b="1" dirty="0">
                <a:solidFill>
                  <a:srgbClr val="002060"/>
                </a:solidFill>
                <a:latin typeface="Arial" panose="020B0604020202020204" pitchFamily="34" charset="0"/>
                <a:ea typeface="+mj-ea"/>
                <a:cs typeface="Arial" panose="020B0604020202020204" pitchFamily="34" charset="0"/>
              </a:rPr>
              <a:t>3.2. LOGISTICA Y TRANSMISIÓN</a:t>
            </a:r>
          </a:p>
          <a:p>
            <a:pPr algn="just"/>
            <a:endParaRPr lang="es-CO" sz="1600" b="1" dirty="0">
              <a:solidFill>
                <a:srgbClr val="002060"/>
              </a:solidFill>
              <a:latin typeface="Arial" panose="020B0604020202020204" pitchFamily="34" charset="0"/>
              <a:ea typeface="+mj-ea"/>
              <a:cs typeface="Arial" panose="020B0604020202020204" pitchFamily="34" charset="0"/>
            </a:endParaRPr>
          </a:p>
          <a:p>
            <a:pPr algn="just"/>
            <a:r>
              <a:rPr lang="es-CO" dirty="0">
                <a:solidFill>
                  <a:schemeClr val="tx2"/>
                </a:solidFill>
              </a:rPr>
              <a:t>Para la realización del espacio de participación con los proveedores y ciudadanos, se contó con la proyección de las presentaciones a los asistentes, transmisión vía Microsoft teams y apoyo de en la moderación por parte de comunicaciones. </a:t>
            </a:r>
          </a:p>
          <a:p>
            <a:pPr algn="just"/>
            <a:endParaRPr lang="es-CO" dirty="0">
              <a:solidFill>
                <a:schemeClr val="tx2"/>
              </a:solidFill>
            </a:endParaRPr>
          </a:p>
          <a:p>
            <a:pPr algn="just"/>
            <a:r>
              <a:rPr lang="es-CO" dirty="0">
                <a:solidFill>
                  <a:schemeClr val="tx2"/>
                </a:solidFill>
              </a:rPr>
              <a:t>Con el fin de contar con las evidencias de los participantes de la audiencia, se realizó el registro virtual de participantes y/o invitados,  como también  se dispuso en línea chat de preguntas o sugerencias y la encuesta de percepción.</a:t>
            </a:r>
          </a:p>
        </p:txBody>
      </p:sp>
    </p:spTree>
    <p:extLst>
      <p:ext uri="{BB962C8B-B14F-4D97-AF65-F5344CB8AC3E}">
        <p14:creationId xmlns:p14="http://schemas.microsoft.com/office/powerpoint/2010/main" val="242103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59785"/>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3. EJECUCIÓN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517233" y="1470696"/>
            <a:ext cx="10254089" cy="2831544"/>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3.3 ESPACIO DE DIALOGO Y PARTICIPACIÓN</a:t>
            </a:r>
          </a:p>
          <a:p>
            <a:pPr algn="just"/>
            <a:endParaRPr lang="es-CO" sz="1600" b="1" dirty="0">
              <a:solidFill>
                <a:srgbClr val="002060"/>
              </a:solidFill>
              <a:latin typeface="Arial" panose="020B0604020202020204" pitchFamily="34" charset="0"/>
              <a:ea typeface="+mj-ea"/>
              <a:cs typeface="Arial" panose="020B0604020202020204" pitchFamily="34" charset="0"/>
            </a:endParaRPr>
          </a:p>
          <a:p>
            <a:pPr algn="just"/>
            <a:r>
              <a:rPr lang="es-CO" dirty="0">
                <a:solidFill>
                  <a:srgbClr val="002060"/>
                </a:solidFill>
                <a:latin typeface="Arial" panose="020B0604020202020204" pitchFamily="34" charset="0"/>
                <a:ea typeface="+mj-ea"/>
                <a:cs typeface="Arial" panose="020B0604020202020204" pitchFamily="34" charset="0"/>
              </a:rPr>
              <a:t>La segunda feria de transparencia 2022 realizada virtualmente a nivel nacional, se llevó a cabo en 2  sesiones, así:</a:t>
            </a:r>
          </a:p>
          <a:p>
            <a:pPr algn="just"/>
            <a:endParaRPr lang="es-CO" dirty="0">
              <a:solidFill>
                <a:srgbClr val="002060"/>
              </a:solidFill>
              <a:latin typeface="Arial" panose="020B0604020202020204" pitchFamily="34" charset="0"/>
              <a:ea typeface="+mj-ea"/>
              <a:cs typeface="Arial" panose="020B0604020202020204" pitchFamily="34" charset="0"/>
            </a:endParaRPr>
          </a:p>
          <a:p>
            <a:pPr marL="285750" indent="-285750" algn="just">
              <a:buFont typeface="Wingdings" panose="05000000000000000000" pitchFamily="2" charset="2"/>
              <a:buChar char="q"/>
            </a:pPr>
            <a:r>
              <a:rPr lang="es-CO" dirty="0">
                <a:solidFill>
                  <a:srgbClr val="002060"/>
                </a:solidFill>
                <a:latin typeface="Arial" panose="020B0604020202020204" pitchFamily="34" charset="0"/>
                <a:ea typeface="+mj-ea"/>
                <a:cs typeface="Arial" panose="020B0604020202020204" pitchFamily="34" charset="0"/>
              </a:rPr>
              <a:t>Nivel Central  09 de junio</a:t>
            </a:r>
          </a:p>
          <a:p>
            <a:pPr marL="285750" indent="-285750" algn="just">
              <a:buFont typeface="Wingdings" panose="05000000000000000000" pitchFamily="2" charset="2"/>
              <a:buChar char="q"/>
            </a:pPr>
            <a:r>
              <a:rPr lang="es-CO" dirty="0">
                <a:solidFill>
                  <a:srgbClr val="002060"/>
                </a:solidFill>
                <a:latin typeface="Arial" panose="020B0604020202020204" pitchFamily="34" charset="0"/>
                <a:ea typeface="+mj-ea"/>
                <a:cs typeface="Arial" panose="020B0604020202020204" pitchFamily="34" charset="0"/>
              </a:rPr>
              <a:t>Regional 26 de mayo</a:t>
            </a:r>
          </a:p>
          <a:p>
            <a:pPr algn="just"/>
            <a:endParaRPr lang="es-CO" dirty="0">
              <a:solidFill>
                <a:srgbClr val="002060"/>
              </a:solidFill>
              <a:latin typeface="Arial" panose="020B0604020202020204" pitchFamily="34" charset="0"/>
              <a:ea typeface="+mj-ea"/>
              <a:cs typeface="Arial" panose="020B0604020202020204" pitchFamily="34" charset="0"/>
            </a:endParaRPr>
          </a:p>
          <a:p>
            <a:pPr algn="just"/>
            <a:r>
              <a:rPr lang="es-CO" dirty="0">
                <a:solidFill>
                  <a:srgbClr val="002060"/>
                </a:solidFill>
                <a:latin typeface="Arial" panose="020B0604020202020204" pitchFamily="34" charset="0"/>
                <a:ea typeface="+mj-ea"/>
                <a:cs typeface="Arial" panose="020B0604020202020204" pitchFamily="34" charset="0"/>
              </a:rPr>
              <a:t>La feria de transparencia contó con una participación total de 386 interesados de acuerdo con registros de asistentes.</a:t>
            </a:r>
            <a:endParaRPr lang="es-CO" dirty="0">
              <a:solidFill>
                <a:schemeClr val="tx2"/>
              </a:solidFill>
            </a:endParaRPr>
          </a:p>
        </p:txBody>
      </p:sp>
    </p:spTree>
    <p:extLst>
      <p:ext uri="{BB962C8B-B14F-4D97-AF65-F5344CB8AC3E}">
        <p14:creationId xmlns:p14="http://schemas.microsoft.com/office/powerpoint/2010/main" val="24159427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ctivo de imagen" ma:contentTypeID="0x0101009148F5A04DDD49CBA7127AADA5FB792B00AADE34325A8B49CDA8BB4DB53328F214002A666AF88BA14C47ACECDB46833B153F" ma:contentTypeVersion="1" ma:contentTypeDescription="Cargar una imagen." ma:contentTypeScope="" ma:versionID="532ff2aa01598bcf9328e82f019f331c">
  <xsd:schema xmlns:xsd="http://www.w3.org/2001/XMLSchema" xmlns:xs="http://www.w3.org/2001/XMLSchema" xmlns:p="http://schemas.microsoft.com/office/2006/metadata/properties" xmlns:ns1="http://schemas.microsoft.com/sharepoint/v3" xmlns:ns2="949421DA-9409-419F-A8EA-6F0AC9107959" xmlns:ns3="http://schemas.microsoft.com/sharepoint/v3/fields" targetNamespace="http://schemas.microsoft.com/office/2006/metadata/properties" ma:root="true" ma:fieldsID="aa57fd45bb83fd3fa2ee293921eeef86" ns1:_="" ns2:_="" ns3:_="">
    <xsd:import namespace="http://schemas.microsoft.com/sharepoint/v3"/>
    <xsd:import namespace="949421DA-9409-419F-A8EA-6F0AC9107959"/>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Dirección URL" ma:hidden="true" ma:list="Docs" ma:internalName="FileRef" ma:readOnly="true" ma:showField="FullUrl">
      <xsd:simpleType>
        <xsd:restriction base="dms:Lookup"/>
      </xsd:simpleType>
    </xsd:element>
    <xsd:element name="File_x0020_Type" ma:index="9" nillable="true" ma:displayName="Tipo de archivo" ma:hidden="true" ma:internalName="File_x0020_Type" ma:readOnly="true">
      <xsd:simpleType>
        <xsd:restriction base="dms:Text"/>
      </xsd:simpleType>
    </xsd:element>
    <xsd:element name="HTML_x0020_File_x0020_Type" ma:index="10" nillable="true" ma:displayName="Tipo de archivo HTML" ma:hidden="true" ma:internalName="HTML_x0020_File_x0020_Type" ma:readOnly="true">
      <xsd:simpleType>
        <xsd:restriction base="dms:Text"/>
      </xsd:simpleType>
    </xsd:element>
    <xsd:element name="FSObjType" ma:index="11" nillable="true" ma:displayName="Tipo de elemento" ma:hidden="true" ma:list="Docs" ma:internalName="FSObjType" ma:readOnly="true" ma:showField="FSType">
      <xsd:simpleType>
        <xsd:restriction base="dms:Lookup"/>
      </xsd:simpleType>
    </xsd:element>
    <xsd:element name="PublishingStartDate" ma:index="27" nillable="true" ma:displayName="Fecha de inicio programada" ma:description="" ma:hidden="true" ma:internalName="PublishingStartDate">
      <xsd:simpleType>
        <xsd:restriction base="dms:Unknown"/>
      </xsd:simpleType>
    </xsd:element>
    <xsd:element name="PublishingExpirationDate" ma:index="28" nillable="true" ma:displayName="Fecha de finalización programada"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9421DA-9409-419F-A8EA-6F0AC9107959" elementFormDefault="qualified">
    <xsd:import namespace="http://schemas.microsoft.com/office/2006/documentManagement/types"/>
    <xsd:import namespace="http://schemas.microsoft.com/office/infopath/2007/PartnerControls"/>
    <xsd:element name="ThumbnailExists" ma:index="18" nillable="true" ma:displayName="La miniatura ya existe" ma:default="FALSE" ma:hidden="true" ma:internalName="ThumbnailExists" ma:readOnly="true">
      <xsd:simpleType>
        <xsd:restriction base="dms:Boolean"/>
      </xsd:simpleType>
    </xsd:element>
    <xsd:element name="PreviewExists" ma:index="19" nillable="true" ma:displayName="La vista previa ya existe" ma:default="FALSE" ma:hidden="true" ma:internalName="PreviewExists" ma:readOnly="true">
      <xsd:simpleType>
        <xsd:restriction base="dms:Boolean"/>
      </xsd:simpleType>
    </xsd:element>
    <xsd:element name="ImageWidth" ma:index="20" nillable="true" ma:displayName="Ancho" ma:internalName="ImageWidth" ma:readOnly="true">
      <xsd:simpleType>
        <xsd:restriction base="dms:Unknown"/>
      </xsd:simpleType>
    </xsd:element>
    <xsd:element name="ImageHeight" ma:index="22" nillable="true" ma:displayName="Alto" ma:internalName="ImageHeight" ma:readOnly="true">
      <xsd:simpleType>
        <xsd:restriction base="dms:Unknown"/>
      </xsd:simpleType>
    </xsd:element>
    <xsd:element name="ImageCreateDate" ma:index="25" nillable="true" ma:displayName="Fecha de captura de la imag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or"/>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ma:index="23" ma:displayName="Comentarios"/>
        <xsd:element name="keywords" minOccurs="0" maxOccurs="1" type="xsd:string" ma:index="14" ma:displayName="Palabras clave"/>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949421DA-9409-419F-A8EA-6F0AC9107959"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AA717D54-F68C-4B23-92AB-2CED777D1AB1}"/>
</file>

<file path=customXml/itemProps2.xml><?xml version="1.0" encoding="utf-8"?>
<ds:datastoreItem xmlns:ds="http://schemas.openxmlformats.org/officeDocument/2006/customXml" ds:itemID="{6C52E68A-97A8-4418-8FBF-1BF53286315D}"/>
</file>

<file path=customXml/itemProps3.xml><?xml version="1.0" encoding="utf-8"?>
<ds:datastoreItem xmlns:ds="http://schemas.openxmlformats.org/officeDocument/2006/customXml" ds:itemID="{20AD9AC7-7251-411A-A20F-853BBCF7C908}"/>
</file>

<file path=docProps/app.xml><?xml version="1.0" encoding="utf-8"?>
<Properties xmlns="http://schemas.openxmlformats.org/officeDocument/2006/extended-properties" xmlns:vt="http://schemas.openxmlformats.org/officeDocument/2006/docPropsVTypes">
  <TotalTime>975</TotalTime>
  <Words>2082</Words>
  <Application>Microsoft Office PowerPoint</Application>
  <PresentationFormat>Panorámica</PresentationFormat>
  <Paragraphs>143</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Arial Narrow</vt:lpstr>
      <vt:lpstr>Calibri</vt:lpstr>
      <vt:lpstr>Calibri Light</vt:lpstr>
      <vt:lpstr>Wingdings</vt:lpstr>
      <vt:lpstr>Tema de Office</vt:lpstr>
      <vt:lpstr>Presentación de PowerPoint</vt:lpstr>
      <vt:lpstr>1. INTRODUCCIÓN Y OBJETIVO</vt:lpstr>
      <vt:lpstr>2. PREPARACIÓN DE LA FERIA DE TRANSPARENCIA</vt:lpstr>
      <vt:lpstr>2. PREPARACIÓN DE LA FERIA DE TRANSPARENCIA</vt:lpstr>
      <vt:lpstr>2. PREPARACIÓN DE LA FERIA DE TRANSPARENCIA</vt:lpstr>
      <vt:lpstr>2. PREPARACIÓN DE LA FERIA DE TRANSPARENCIA</vt:lpstr>
      <vt:lpstr>2. PREPARACIÓN DE LA FERIA DE TRANSPARENCIA</vt:lpstr>
      <vt:lpstr>3. EJECUCIÓN DE LA FERIA DE TRANSPARENCIA</vt:lpstr>
      <vt:lpstr>3. EJECUCIÓN DE LA FERIA DE TRANSPARENCIA</vt:lpstr>
      <vt:lpstr>3. EJECUCIÓN DE LA FERIA DE TRANSPARENCIA</vt:lpstr>
      <vt:lpstr>4. RESULTADOS DE LA FERIA DE TRANSPARENCIA</vt:lpstr>
      <vt:lpstr>4. RESULTADOS DE LA FERIA DE TRANSPARENCIA</vt:lpstr>
      <vt:lpstr>4. RESULTADOS DE LA FERIA DE TRANSPARENCIA</vt:lpstr>
      <vt:lpstr>4. RESULTADOS DE LA FERIA DE TRANSPARENCIA</vt:lpstr>
      <vt:lpstr>4. RESULTADOS DE LA FERIA DE TRANSPARENCIA</vt:lpstr>
      <vt:lpstr>4. RESULTADOS DE LA FERIA DE TRANSPARENCIA</vt:lpstr>
      <vt:lpstr>4. RESULTADOS DE LA FERIA DE TRANSPARENCIA</vt:lpstr>
      <vt:lpstr>4. RESULTADOS DE LA FERIA DE TRANSPARENCIA</vt:lpstr>
      <vt:lpstr>4. RESULTADOS DE LA FERIA DE TRANSPARENCIA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FERIA DE LA TRANSPARENCIA 2022</dc:title>
  <dc:creator/>
  <cp:keywords/>
  <dc:description/>
  <cp:lastModifiedBy>Gloria Amparo Montealegre Ibañez</cp:lastModifiedBy>
  <cp:revision>101</cp:revision>
  <dcterms:created xsi:type="dcterms:W3CDTF">2020-02-17T14:49:42Z</dcterms:created>
  <dcterms:modified xsi:type="dcterms:W3CDTF">2022-08-11T19:09:41Z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0x0101009148F5A04DDD49CBA7127AADA5FB792B00AADE34325A8B49CDA8BB4DB53328F214002A666AF88BA14C47ACECDB46833B153F</vt:lpwstr>
  </property>
</Properties>
</file>